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8"/>
  </p:notesMasterIdLst>
  <p:handoutMasterIdLst>
    <p:handoutMasterId r:id="rId29"/>
  </p:handoutMasterIdLst>
  <p:sldIdLst>
    <p:sldId id="256" r:id="rId5"/>
    <p:sldId id="257" r:id="rId6"/>
    <p:sldId id="262" r:id="rId7"/>
    <p:sldId id="272" r:id="rId8"/>
    <p:sldId id="271" r:id="rId9"/>
    <p:sldId id="258" r:id="rId10"/>
    <p:sldId id="259" r:id="rId11"/>
    <p:sldId id="274" r:id="rId12"/>
    <p:sldId id="265" r:id="rId13"/>
    <p:sldId id="276" r:id="rId14"/>
    <p:sldId id="266" r:id="rId15"/>
    <p:sldId id="277" r:id="rId16"/>
    <p:sldId id="278" r:id="rId17"/>
    <p:sldId id="279" r:id="rId18"/>
    <p:sldId id="280" r:id="rId19"/>
    <p:sldId id="263" r:id="rId20"/>
    <p:sldId id="268" r:id="rId21"/>
    <p:sldId id="264" r:id="rId22"/>
    <p:sldId id="281" r:id="rId23"/>
    <p:sldId id="269" r:id="rId24"/>
    <p:sldId id="267" r:id="rId25"/>
    <p:sldId id="275"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8DA5"/>
    <a:srgbClr val="84C0C0"/>
    <a:srgbClr val="E9335E"/>
    <a:srgbClr val="4BD5BB"/>
    <a:srgbClr val="A1C18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E305B5-05C2-495B-B15D-436627E82981}" v="65" dt="2025-04-22T01:14:01.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896" y="2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Abel" userId="b584e762eabcfb5c" providerId="LiveId" clId="{597F6B3D-8A7A-4F94-90A1-E7EF90E00E92}"/>
    <pc:docChg chg="modSld">
      <pc:chgData name="Christopher Abel" userId="b584e762eabcfb5c" providerId="LiveId" clId="{597F6B3D-8A7A-4F94-90A1-E7EF90E00E92}" dt="2025-04-22T22:13:00.080" v="8" actId="14100"/>
      <pc:docMkLst>
        <pc:docMk/>
      </pc:docMkLst>
      <pc:sldChg chg="modSp mod">
        <pc:chgData name="Christopher Abel" userId="b584e762eabcfb5c" providerId="LiveId" clId="{597F6B3D-8A7A-4F94-90A1-E7EF90E00E92}" dt="2025-04-22T22:13:00.080" v="8" actId="14100"/>
        <pc:sldMkLst>
          <pc:docMk/>
          <pc:sldMk cId="2627477670" sldId="256"/>
        </pc:sldMkLst>
        <pc:spChg chg="mod">
          <ac:chgData name="Christopher Abel" userId="b584e762eabcfb5c" providerId="LiveId" clId="{597F6B3D-8A7A-4F94-90A1-E7EF90E00E92}" dt="2025-04-22T22:13:00.080" v="8" actId="14100"/>
          <ac:spMkLst>
            <pc:docMk/>
            <pc:sldMk cId="2627477670" sldId="256"/>
            <ac:spMk id="3" creationId="{BF1DDB6C-6DA5-C4D0-D762-C3C88DD2B1A8}"/>
          </ac:spMkLst>
        </pc:spChg>
      </pc:sldChg>
    </pc:docChg>
  </pc:docChgLst>
  <pc:docChgLst>
    <pc:chgData name="Christopher Abel" userId="b584e762eabcfb5c" providerId="LiveId" clId="{6CE305B5-05C2-495B-B15D-436627E82981}"/>
    <pc:docChg chg="custSel modSld sldOrd">
      <pc:chgData name="Christopher Abel" userId="b584e762eabcfb5c" providerId="LiveId" clId="{6CE305B5-05C2-495B-B15D-436627E82981}" dt="2025-04-22T01:14:12.900" v="1387" actId="20577"/>
      <pc:docMkLst>
        <pc:docMk/>
      </pc:docMkLst>
      <pc:sldChg chg="modSp mod">
        <pc:chgData name="Christopher Abel" userId="b584e762eabcfb5c" providerId="LiveId" clId="{6CE305B5-05C2-495B-B15D-436627E82981}" dt="2025-04-22T00:38:51.759" v="1236" actId="20577"/>
        <pc:sldMkLst>
          <pc:docMk/>
          <pc:sldMk cId="3326773284" sldId="262"/>
        </pc:sldMkLst>
        <pc:spChg chg="mod">
          <ac:chgData name="Christopher Abel" userId="b584e762eabcfb5c" providerId="LiveId" clId="{6CE305B5-05C2-495B-B15D-436627E82981}" dt="2025-04-22T00:38:51.759" v="1236" actId="20577"/>
          <ac:spMkLst>
            <pc:docMk/>
            <pc:sldMk cId="3326773284" sldId="262"/>
            <ac:spMk id="3" creationId="{A4BBD580-EA49-F041-94B0-C71EC8110E4C}"/>
          </ac:spMkLst>
        </pc:spChg>
      </pc:sldChg>
      <pc:sldChg chg="addSp modSp mod">
        <pc:chgData name="Christopher Abel" userId="b584e762eabcfb5c" providerId="LiveId" clId="{6CE305B5-05C2-495B-B15D-436627E82981}" dt="2025-04-22T01:12:40.016" v="1348" actId="20577"/>
        <pc:sldMkLst>
          <pc:docMk/>
          <pc:sldMk cId="3142981222" sldId="265"/>
        </pc:sldMkLst>
        <pc:spChg chg="mod">
          <ac:chgData name="Christopher Abel" userId="b584e762eabcfb5c" providerId="LiveId" clId="{6CE305B5-05C2-495B-B15D-436627E82981}" dt="2025-04-22T01:12:40.016" v="1348" actId="20577"/>
          <ac:spMkLst>
            <pc:docMk/>
            <pc:sldMk cId="3142981222" sldId="265"/>
            <ac:spMk id="3" creationId="{D191031C-6BBA-8AF1-7AF9-9D8DDBC3A8CD}"/>
          </ac:spMkLst>
        </pc:spChg>
        <pc:picChg chg="add mod">
          <ac:chgData name="Christopher Abel" userId="b584e762eabcfb5c" providerId="LiveId" clId="{6CE305B5-05C2-495B-B15D-436627E82981}" dt="2025-04-22T01:11:03.228" v="1250" actId="1076"/>
          <ac:picMkLst>
            <pc:docMk/>
            <pc:sldMk cId="3142981222" sldId="265"/>
            <ac:picMk id="4" creationId="{22C6AAC8-479A-757E-5466-4BF635EFF819}"/>
          </ac:picMkLst>
        </pc:picChg>
      </pc:sldChg>
      <pc:sldChg chg="modSp mod ord">
        <pc:chgData name="Christopher Abel" userId="b584e762eabcfb5c" providerId="LiveId" clId="{6CE305B5-05C2-495B-B15D-436627E82981}" dt="2025-04-21T22:36:32.531" v="1003" actId="108"/>
        <pc:sldMkLst>
          <pc:docMk/>
          <pc:sldMk cId="1135787427" sldId="266"/>
        </pc:sldMkLst>
        <pc:spChg chg="mod">
          <ac:chgData name="Christopher Abel" userId="b584e762eabcfb5c" providerId="LiveId" clId="{6CE305B5-05C2-495B-B15D-436627E82981}" dt="2025-04-21T22:36:32.531" v="1003" actId="108"/>
          <ac:spMkLst>
            <pc:docMk/>
            <pc:sldMk cId="1135787427" sldId="266"/>
            <ac:spMk id="2" creationId="{7FDACB56-3B5C-84C7-AF36-918C575D5A58}"/>
          </ac:spMkLst>
        </pc:spChg>
      </pc:sldChg>
      <pc:sldChg chg="modSp mod ord">
        <pc:chgData name="Christopher Abel" userId="b584e762eabcfb5c" providerId="LiveId" clId="{6CE305B5-05C2-495B-B15D-436627E82981}" dt="2025-04-22T01:07:48.106" v="1247"/>
        <pc:sldMkLst>
          <pc:docMk/>
          <pc:sldMk cId="3931266163" sldId="267"/>
        </pc:sldMkLst>
        <pc:spChg chg="mod">
          <ac:chgData name="Christopher Abel" userId="b584e762eabcfb5c" providerId="LiveId" clId="{6CE305B5-05C2-495B-B15D-436627E82981}" dt="2025-04-21T22:36:46.890" v="1004" actId="108"/>
          <ac:spMkLst>
            <pc:docMk/>
            <pc:sldMk cId="3931266163" sldId="267"/>
            <ac:spMk id="2" creationId="{B3CA7415-9B4F-6C42-57FB-DBE1ED0EF2E7}"/>
          </ac:spMkLst>
        </pc:spChg>
      </pc:sldChg>
      <pc:sldChg chg="delSp mod">
        <pc:chgData name="Christopher Abel" userId="b584e762eabcfb5c" providerId="LiveId" clId="{6CE305B5-05C2-495B-B15D-436627E82981}" dt="2025-04-22T00:35:29.745" v="1233" actId="478"/>
        <pc:sldMkLst>
          <pc:docMk/>
          <pc:sldMk cId="115256045" sldId="268"/>
        </pc:sldMkLst>
        <pc:spChg chg="del">
          <ac:chgData name="Christopher Abel" userId="b584e762eabcfb5c" providerId="LiveId" clId="{6CE305B5-05C2-495B-B15D-436627E82981}" dt="2025-04-22T00:35:29.745" v="1233" actId="478"/>
          <ac:spMkLst>
            <pc:docMk/>
            <pc:sldMk cId="115256045" sldId="268"/>
            <ac:spMk id="2" creationId="{FB740429-4427-A786-CCF0-70EA02AD92B1}"/>
          </ac:spMkLst>
        </pc:spChg>
      </pc:sldChg>
      <pc:sldChg chg="modSp mod">
        <pc:chgData name="Christopher Abel" userId="b584e762eabcfb5c" providerId="LiveId" clId="{6CE305B5-05C2-495B-B15D-436627E82981}" dt="2025-04-22T00:45:31.159" v="1245" actId="20577"/>
        <pc:sldMkLst>
          <pc:docMk/>
          <pc:sldMk cId="3664654594" sldId="274"/>
        </pc:sldMkLst>
        <pc:spChg chg="mod">
          <ac:chgData name="Christopher Abel" userId="b584e762eabcfb5c" providerId="LiveId" clId="{6CE305B5-05C2-495B-B15D-436627E82981}" dt="2025-04-22T00:45:31.159" v="1245" actId="20577"/>
          <ac:spMkLst>
            <pc:docMk/>
            <pc:sldMk cId="3664654594" sldId="274"/>
            <ac:spMk id="8" creationId="{FB989A0D-8738-F439-FDAB-C24DC419B9A2}"/>
          </ac:spMkLst>
        </pc:spChg>
      </pc:sldChg>
      <pc:sldChg chg="modSp mod ord">
        <pc:chgData name="Christopher Abel" userId="b584e762eabcfb5c" providerId="LiveId" clId="{6CE305B5-05C2-495B-B15D-436627E82981}" dt="2025-04-22T01:12:52.109" v="1350"/>
        <pc:sldMkLst>
          <pc:docMk/>
          <pc:sldMk cId="2561662443" sldId="275"/>
        </pc:sldMkLst>
        <pc:spChg chg="mod">
          <ac:chgData name="Christopher Abel" userId="b584e762eabcfb5c" providerId="LiveId" clId="{6CE305B5-05C2-495B-B15D-436627E82981}" dt="2025-04-21T23:14:59.883" v="1232" actId="20577"/>
          <ac:spMkLst>
            <pc:docMk/>
            <pc:sldMk cId="2561662443" sldId="275"/>
            <ac:spMk id="3" creationId="{8B377A30-52A6-93E6-8658-F71EC658CE1A}"/>
          </ac:spMkLst>
        </pc:spChg>
      </pc:sldChg>
      <pc:sldChg chg="modSp mod">
        <pc:chgData name="Christopher Abel" userId="b584e762eabcfb5c" providerId="LiveId" clId="{6CE305B5-05C2-495B-B15D-436627E82981}" dt="2025-04-22T01:14:12.900" v="1387" actId="20577"/>
        <pc:sldMkLst>
          <pc:docMk/>
          <pc:sldMk cId="899725540" sldId="276"/>
        </pc:sldMkLst>
        <pc:spChg chg="mod">
          <ac:chgData name="Christopher Abel" userId="b584e762eabcfb5c" providerId="LiveId" clId="{6CE305B5-05C2-495B-B15D-436627E82981}" dt="2025-04-22T01:14:12.900" v="1387" actId="20577"/>
          <ac:spMkLst>
            <pc:docMk/>
            <pc:sldMk cId="899725540" sldId="276"/>
            <ac:spMk id="3" creationId="{ED503531-59C9-6EB2-FCEA-75BA49C968E4}"/>
          </ac:spMkLst>
        </pc:spChg>
      </pc:sldChg>
      <pc:sldChg chg="modSp mod">
        <pc:chgData name="Christopher Abel" userId="b584e762eabcfb5c" providerId="LiveId" clId="{6CE305B5-05C2-495B-B15D-436627E82981}" dt="2025-04-21T22:38:52.031" v="1229" actId="20577"/>
        <pc:sldMkLst>
          <pc:docMk/>
          <pc:sldMk cId="1013199512" sldId="281"/>
        </pc:sldMkLst>
        <pc:spChg chg="mod">
          <ac:chgData name="Christopher Abel" userId="b584e762eabcfb5c" providerId="LiveId" clId="{6CE305B5-05C2-495B-B15D-436627E82981}" dt="2025-04-21T22:38:52.031" v="1229" actId="20577"/>
          <ac:spMkLst>
            <pc:docMk/>
            <pc:sldMk cId="1013199512" sldId="281"/>
            <ac:spMk id="3" creationId="{2B7E6B01-5D9F-927F-5500-42A66AABAFD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88AEB8-9DC8-4335-99D1-C7022502A7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AA603F-18F7-4234-B4BB-FD271E3191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8B79EC-EB04-41E8-81CF-F85D47EFA614}" type="datetimeFigureOut">
              <a:rPr lang="en-US" smtClean="0"/>
              <a:t>4/22/2025</a:t>
            </a:fld>
            <a:endParaRPr lang="en-US"/>
          </a:p>
        </p:txBody>
      </p:sp>
      <p:sp>
        <p:nvSpPr>
          <p:cNvPr id="4" name="Footer Placeholder 3">
            <a:extLst>
              <a:ext uri="{FF2B5EF4-FFF2-40B4-BE49-F238E27FC236}">
                <a16:creationId xmlns:a16="http://schemas.microsoft.com/office/drawing/2014/main" id="{643DFD4E-31B1-4105-9305-2BBC066783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B7B15C-82EC-4AC3-910F-25410FF2DC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82C59E-2D2C-4476-B140-07C823AD5D88}" type="slidenum">
              <a:rPr lang="en-US" smtClean="0"/>
              <a:t>‹#›</a:t>
            </a:fld>
            <a:endParaRPr lang="en-US"/>
          </a:p>
        </p:txBody>
      </p:sp>
    </p:spTree>
    <p:extLst>
      <p:ext uri="{BB962C8B-B14F-4D97-AF65-F5344CB8AC3E}">
        <p14:creationId xmlns:p14="http://schemas.microsoft.com/office/powerpoint/2010/main" val="4515857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29E96-BCA9-4E28-969A-2DB0A33F7F9E}" type="datetimeFigureOut">
              <a:rPr lang="en-US" smtClean="0"/>
              <a:t>4/22/2025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E45C46-EA30-4F94-8B44-8356D8528ABF}" type="slidenum">
              <a:rPr lang="en-US" smtClean="0"/>
              <a:t>‹#›</a:t>
            </a:fld>
            <a:endParaRPr lang="en-US"/>
          </a:p>
        </p:txBody>
      </p:sp>
    </p:spTree>
    <p:extLst>
      <p:ext uri="{BB962C8B-B14F-4D97-AF65-F5344CB8AC3E}">
        <p14:creationId xmlns:p14="http://schemas.microsoft.com/office/powerpoint/2010/main" val="16040344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a:t>
            </a:r>
          </a:p>
        </p:txBody>
      </p:sp>
      <p:sp>
        <p:nvSpPr>
          <p:cNvPr id="4" name="Slide Number Placeholder 3"/>
          <p:cNvSpPr>
            <a:spLocks noGrp="1"/>
          </p:cNvSpPr>
          <p:nvPr>
            <p:ph type="sldNum" sz="quarter" idx="5"/>
          </p:nvPr>
        </p:nvSpPr>
        <p:spPr/>
        <p:txBody>
          <a:bodyPr/>
          <a:lstStyle/>
          <a:p>
            <a:fld id="{F7E45C46-EA30-4F94-8B44-8356D8528ABF}" type="slidenum">
              <a:rPr lang="en-US" smtClean="0"/>
              <a:t>11</a:t>
            </a:fld>
            <a:endParaRPr lang="en-US"/>
          </a:p>
        </p:txBody>
      </p:sp>
    </p:spTree>
    <p:extLst>
      <p:ext uri="{BB962C8B-B14F-4D97-AF65-F5344CB8AC3E}">
        <p14:creationId xmlns:p14="http://schemas.microsoft.com/office/powerpoint/2010/main" val="3085620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a:t>
            </a:r>
          </a:p>
        </p:txBody>
      </p:sp>
      <p:sp>
        <p:nvSpPr>
          <p:cNvPr id="4" name="Slide Number Placeholder 3"/>
          <p:cNvSpPr>
            <a:spLocks noGrp="1"/>
          </p:cNvSpPr>
          <p:nvPr>
            <p:ph type="sldNum" sz="quarter" idx="5"/>
          </p:nvPr>
        </p:nvSpPr>
        <p:spPr/>
        <p:txBody>
          <a:bodyPr/>
          <a:lstStyle/>
          <a:p>
            <a:fld id="{F7E45C46-EA30-4F94-8B44-8356D8528ABF}" type="slidenum">
              <a:rPr lang="en-US" smtClean="0"/>
              <a:t>17</a:t>
            </a:fld>
            <a:endParaRPr lang="en-US"/>
          </a:p>
        </p:txBody>
      </p:sp>
    </p:spTree>
    <p:extLst>
      <p:ext uri="{BB962C8B-B14F-4D97-AF65-F5344CB8AC3E}">
        <p14:creationId xmlns:p14="http://schemas.microsoft.com/office/powerpoint/2010/main" val="171700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a:t>
            </a:r>
          </a:p>
        </p:txBody>
      </p:sp>
      <p:sp>
        <p:nvSpPr>
          <p:cNvPr id="4" name="Slide Number Placeholder 3"/>
          <p:cNvSpPr>
            <a:spLocks noGrp="1"/>
          </p:cNvSpPr>
          <p:nvPr>
            <p:ph type="sldNum" sz="quarter" idx="5"/>
          </p:nvPr>
        </p:nvSpPr>
        <p:spPr/>
        <p:txBody>
          <a:bodyPr/>
          <a:lstStyle/>
          <a:p>
            <a:fld id="{F7E45C46-EA30-4F94-8B44-8356D8528ABF}" type="slidenum">
              <a:rPr lang="en-US" smtClean="0"/>
              <a:t>18</a:t>
            </a:fld>
            <a:endParaRPr lang="en-US"/>
          </a:p>
        </p:txBody>
      </p:sp>
    </p:spTree>
    <p:extLst>
      <p:ext uri="{BB962C8B-B14F-4D97-AF65-F5344CB8AC3E}">
        <p14:creationId xmlns:p14="http://schemas.microsoft.com/office/powerpoint/2010/main" val="28195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a:t>
            </a:r>
          </a:p>
        </p:txBody>
      </p:sp>
      <p:sp>
        <p:nvSpPr>
          <p:cNvPr id="4" name="Slide Number Placeholder 3"/>
          <p:cNvSpPr>
            <a:spLocks noGrp="1"/>
          </p:cNvSpPr>
          <p:nvPr>
            <p:ph type="sldNum" sz="quarter" idx="5"/>
          </p:nvPr>
        </p:nvSpPr>
        <p:spPr/>
        <p:txBody>
          <a:bodyPr/>
          <a:lstStyle/>
          <a:p>
            <a:fld id="{F7E45C46-EA30-4F94-8B44-8356D8528ABF}" type="slidenum">
              <a:rPr lang="en-US" smtClean="0"/>
              <a:t>21</a:t>
            </a:fld>
            <a:endParaRPr lang="en-US"/>
          </a:p>
        </p:txBody>
      </p:sp>
    </p:spTree>
    <p:extLst>
      <p:ext uri="{BB962C8B-B14F-4D97-AF65-F5344CB8AC3E}">
        <p14:creationId xmlns:p14="http://schemas.microsoft.com/office/powerpoint/2010/main" val="187900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atin typeface="+mn-lt"/>
              </a:defRPr>
            </a:lvl1pPr>
          </a:lstStyle>
          <a:p>
            <a:r>
              <a:rPr lang="en-US"/>
              <a:t>Click to edit Master title style</a:t>
            </a:r>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AD26A6-D218-174F-94B4-7DC4575D7399}" type="datetime1">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EDDB10-2B0E-3F46-B037-EB927BF090F6}" type="datetime1">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5A6125-5E51-7442-9ED6-C2CFE7E5719C}" type="datetime1">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6FA76673-5AA3-F740-BBE9-853F5A11F845}" type="datetime1">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 Placeholder 8">
            <a:extLst>
              <a:ext uri="{FF2B5EF4-FFF2-40B4-BE49-F238E27FC236}">
                <a16:creationId xmlns:a16="http://schemas.microsoft.com/office/drawing/2014/main" id="{6521A98C-B6C8-1053-D660-513A1D226630}"/>
              </a:ext>
            </a:extLst>
          </p:cNvPr>
          <p:cNvSpPr>
            <a:spLocks noGrp="1"/>
          </p:cNvSpPr>
          <p:nvPr>
            <p:ph type="body" sz="quarter" idx="13"/>
          </p:nvPr>
        </p:nvSpPr>
        <p:spPr>
          <a:xfrm>
            <a:off x="609600" y="1735138"/>
            <a:ext cx="10972800" cy="4751387"/>
          </a:xfrm>
        </p:spPr>
        <p:txBody>
          <a:bodyPr/>
          <a:lstStyle>
            <a:lvl1pPr>
              <a:buClr>
                <a:schemeClr val="tx1">
                  <a:lumMod val="90000"/>
                  <a:lumOff val="10000"/>
                </a:schemeClr>
              </a:buClr>
              <a:defRPr/>
            </a:lvl1pPr>
            <a:lvl2pPr marL="457200" indent="-182880">
              <a:buClr>
                <a:schemeClr val="tx1">
                  <a:lumMod val="90000"/>
                  <a:lumOff val="10000"/>
                </a:schemeClr>
              </a:buClr>
              <a:buFont typeface="Arial" panose="020B0604020202020204" pitchFamily="34" charset="0"/>
              <a:buChar char="–"/>
              <a:defRPr/>
            </a:lvl2pPr>
            <a:lvl3pPr marL="731520" indent="-182880">
              <a:buClr>
                <a:schemeClr val="tx1">
                  <a:lumMod val="90000"/>
                  <a:lumOff val="10000"/>
                </a:schemeClr>
              </a:buClr>
              <a:buFont typeface="Wingdings" panose="05000000000000000000" pitchFamily="2" charset="2"/>
              <a:buChar char="§"/>
              <a:defRPr/>
            </a:lvl3pPr>
            <a:lvl4pPr>
              <a:buClr>
                <a:schemeClr val="tx1">
                  <a:lumMod val="90000"/>
                  <a:lumOff val="10000"/>
                </a:schemeClr>
              </a:buClr>
              <a:defRPr/>
            </a:lvl4pPr>
            <a:lvl5pPr>
              <a:buClr>
                <a:schemeClr val="tx1">
                  <a:lumMod val="90000"/>
                  <a:lumOff val="1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9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EFB5F4C5-6B5C-1045-BB77-921C97BB8F36}" type="datetime1">
              <a:rPr lang="en-US" smtClean="0"/>
              <a:pPr/>
              <a:t>4/22/2025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C75A7A-2DE9-E04F-ABE3-FDF0123D49D0}" type="datetime1">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400"/>
            </a:lvl1pPr>
            <a:lvl2pPr marL="457200" indent="-182880">
              <a:buFont typeface="Arial" panose="020B0604020202020204" pitchFamily="34" charset="0"/>
              <a:buChar char="–"/>
              <a:defRPr sz="2000"/>
            </a:lvl2pPr>
            <a:lvl3pPr marL="731520" indent="-182880">
              <a:buFont typeface="Wingdings" panose="05000000000000000000" pitchFamily="2" charset="2"/>
              <a:buChar cha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3352"/>
            <a:ext cx="5384800" cy="4718304"/>
          </a:xfrm>
        </p:spPr>
        <p:txBody>
          <a:bodyPr>
            <a:normAutofit/>
          </a:bodyPr>
          <a:lstStyle>
            <a:lvl1pPr>
              <a:defRPr sz="2400"/>
            </a:lvl1pPr>
            <a:lvl2pPr marL="457200" indent="-182880">
              <a:buFont typeface="Arial" panose="020B0604020202020204" pitchFamily="34" charset="0"/>
              <a:buChar char="–"/>
              <a:defRPr sz="2000"/>
            </a:lvl2pPr>
            <a:lvl3pPr marL="731520" indent="-182880">
              <a:buFont typeface="Wingdings" panose="05000000000000000000" pitchFamily="2" charset="2"/>
              <a:buChar cha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97E849-88CD-1046-A4BB-2D5A89C7F955}" type="datetime1">
              <a:rPr lang="en-US" smtClean="0"/>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35AF81-063D-224D-A59B-AB5BFEDB11D1}" type="datetime1">
              <a:rPr lang="en-US" smtClean="0"/>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EF5634-E074-A04A-9FCF-7C77FA69B526}" type="datetime1">
              <a:rPr lang="en-US" smtClean="0"/>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FBA93-007D-E94E-BD69-44AC8031BCCE}" type="datetime1">
              <a:rPr lang="en-US" smtClean="0"/>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2B6505-F7CC-1D4C-9E1F-6CCA69E9D1B8}" type="datetime1">
              <a:rPr lang="en-US" smtClean="0"/>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001E82-54FB-0141-A417-6CDBBD334175}" type="datetime1">
              <a:rPr lang="en-US" smtClean="0"/>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9000" b="-9000"/>
          </a:stretch>
        </a:blipFill>
        <a:effectLst/>
      </p:bgPr>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FF5F022-CAB7-5B49-85EF-9D931E6206F1}" type="datetime1">
              <a:rPr lang="en-US" smtClean="0"/>
              <a:t>4/22/2025</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0.png"/><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turbulence.idies.jhu.edu/home" TargetMode="Externa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1C14-0126-17CD-9AB9-9544CA33A104}"/>
              </a:ext>
            </a:extLst>
          </p:cNvPr>
          <p:cNvSpPr>
            <a:spLocks noGrp="1"/>
          </p:cNvSpPr>
          <p:nvPr>
            <p:ph type="ctrTitle"/>
          </p:nvPr>
        </p:nvSpPr>
        <p:spPr>
          <a:xfrm>
            <a:off x="914400" y="636587"/>
            <a:ext cx="10749455" cy="2792413"/>
          </a:xfrm>
        </p:spPr>
        <p:txBody>
          <a:bodyPr/>
          <a:lstStyle/>
          <a:p>
            <a:pPr algn="ctr"/>
            <a:r>
              <a:rPr lang="en-US" dirty="0">
                <a:solidFill>
                  <a:schemeClr val="accent2"/>
                </a:solidFill>
              </a:rPr>
              <a:t>Deep Learning Models for Accelerating and Enhancing Turbulent Flow Analysis</a:t>
            </a:r>
          </a:p>
        </p:txBody>
      </p:sp>
      <p:sp>
        <p:nvSpPr>
          <p:cNvPr id="3" name="Subtitle 2">
            <a:extLst>
              <a:ext uri="{FF2B5EF4-FFF2-40B4-BE49-F238E27FC236}">
                <a16:creationId xmlns:a16="http://schemas.microsoft.com/office/drawing/2014/main" id="{BF1DDB6C-6DA5-C4D0-D762-C3C88DD2B1A8}"/>
              </a:ext>
            </a:extLst>
          </p:cNvPr>
          <p:cNvSpPr>
            <a:spLocks noGrp="1"/>
          </p:cNvSpPr>
          <p:nvPr>
            <p:ph type="subTitle" idx="1"/>
          </p:nvPr>
        </p:nvSpPr>
        <p:spPr>
          <a:xfrm>
            <a:off x="2021927" y="3855904"/>
            <a:ext cx="8534400" cy="2365509"/>
          </a:xfrm>
        </p:spPr>
        <p:txBody>
          <a:bodyPr vert="horz" lIns="91440" tIns="45720" rIns="91440" bIns="45720" rtlCol="0" anchor="t">
            <a:noAutofit/>
          </a:bodyPr>
          <a:lstStyle/>
          <a:p>
            <a:pPr algn="ctr"/>
            <a:r>
              <a:rPr lang="en-US" sz="2000" b="1" i="0" dirty="0">
                <a:solidFill>
                  <a:schemeClr val="tx1"/>
                </a:solidFill>
                <a:effectLst/>
                <a:latin typeface="Segoe UI"/>
                <a:cs typeface="Segoe UI"/>
              </a:rPr>
              <a:t>Group 1</a:t>
            </a:r>
          </a:p>
          <a:p>
            <a:pPr algn="ctr"/>
            <a:r>
              <a:rPr lang="en-US" sz="2000" b="1" i="0" dirty="0">
                <a:solidFill>
                  <a:schemeClr val="tx1"/>
                </a:solidFill>
                <a:effectLst/>
                <a:latin typeface="Segoe UI"/>
                <a:cs typeface="Segoe UI"/>
              </a:rPr>
              <a:t>Javad </a:t>
            </a:r>
            <a:r>
              <a:rPr lang="en-US" sz="2000" b="1" i="0" dirty="0" err="1">
                <a:solidFill>
                  <a:schemeClr val="tx1"/>
                </a:solidFill>
                <a:effectLst/>
                <a:latin typeface="Segoe UI"/>
                <a:cs typeface="Segoe UI"/>
              </a:rPr>
              <a:t>Mortazavian</a:t>
            </a:r>
            <a:r>
              <a:rPr lang="en-US" sz="2000" b="1" i="0" dirty="0">
                <a:solidFill>
                  <a:schemeClr val="tx1"/>
                </a:solidFill>
                <a:effectLst/>
                <a:latin typeface="Segoe UI"/>
                <a:cs typeface="Segoe UI"/>
              </a:rPr>
              <a:t> </a:t>
            </a:r>
            <a:r>
              <a:rPr lang="en-US" sz="2000" b="1" i="0" dirty="0" err="1">
                <a:solidFill>
                  <a:schemeClr val="tx1"/>
                </a:solidFill>
                <a:effectLst/>
                <a:latin typeface="Segoe UI"/>
                <a:cs typeface="Segoe UI"/>
              </a:rPr>
              <a:t>Najafabadi</a:t>
            </a:r>
            <a:endParaRPr lang="en-US" sz="2000" b="1" i="0" dirty="0">
              <a:solidFill>
                <a:schemeClr val="tx1"/>
              </a:solidFill>
              <a:effectLst/>
              <a:latin typeface="Segoe UI"/>
              <a:cs typeface="Segoe UI"/>
            </a:endParaRPr>
          </a:p>
          <a:p>
            <a:pPr algn="ctr"/>
            <a:r>
              <a:rPr lang="en-US" sz="2000" b="1" dirty="0">
                <a:solidFill>
                  <a:schemeClr val="tx1"/>
                </a:solidFill>
                <a:latin typeface="Segoe UI"/>
                <a:cs typeface="Segoe UI"/>
              </a:rPr>
              <a:t>Christopher J. Abel</a:t>
            </a:r>
          </a:p>
          <a:p>
            <a:pPr algn="ctr"/>
            <a:br>
              <a:rPr lang="en-US" sz="2000" b="1" i="0" dirty="0">
                <a:solidFill>
                  <a:schemeClr val="tx1"/>
                </a:solidFill>
                <a:effectLst/>
                <a:latin typeface="Segoe UI" panose="020B0502040204020203" pitchFamily="34" charset="0"/>
                <a:cs typeface="Segoe UI"/>
              </a:rPr>
            </a:br>
            <a:r>
              <a:rPr lang="en-US" sz="2000" b="1" i="0" dirty="0">
                <a:solidFill>
                  <a:schemeClr val="tx1"/>
                </a:solidFill>
                <a:effectLst/>
                <a:latin typeface="Segoe UI" panose="020B0502040204020203" pitchFamily="34" charset="0"/>
                <a:cs typeface="Segoe UI"/>
              </a:rPr>
              <a:t>Professor: </a:t>
            </a:r>
            <a:r>
              <a:rPr lang="en-US" sz="2000" b="1" dirty="0">
                <a:solidFill>
                  <a:schemeClr val="tx1"/>
                </a:solidFill>
                <a:latin typeface="Segoe UI" panose="020B0502040204020203" pitchFamily="34" charset="0"/>
                <a:cs typeface="Segoe UI"/>
              </a:rPr>
              <a:t>Dr</a:t>
            </a:r>
            <a:r>
              <a:rPr lang="en-US" sz="2000" b="1" i="0" dirty="0">
                <a:solidFill>
                  <a:schemeClr val="tx1"/>
                </a:solidFill>
                <a:effectLst/>
                <a:latin typeface="Segoe UI" panose="020B0502040204020203" pitchFamily="34" charset="0"/>
                <a:cs typeface="Segoe UI"/>
              </a:rPr>
              <a:t>. </a:t>
            </a:r>
            <a:r>
              <a:rPr lang="en-US" sz="2000" b="1" i="0" dirty="0" err="1">
                <a:solidFill>
                  <a:schemeClr val="tx1"/>
                </a:solidFill>
                <a:effectLst/>
                <a:latin typeface="Segoe UI" panose="020B0502040204020203" pitchFamily="34" charset="0"/>
                <a:cs typeface="Segoe UI"/>
              </a:rPr>
              <a:t>Hongkai</a:t>
            </a:r>
            <a:r>
              <a:rPr lang="en-US" sz="2000" b="1" i="0" dirty="0">
                <a:solidFill>
                  <a:schemeClr val="tx1"/>
                </a:solidFill>
                <a:effectLst/>
                <a:latin typeface="Segoe UI" panose="020B0502040204020203" pitchFamily="34" charset="0"/>
                <a:cs typeface="Segoe UI"/>
              </a:rPr>
              <a:t> Yu</a:t>
            </a:r>
          </a:p>
          <a:p>
            <a:pPr algn="ctr"/>
            <a:r>
              <a:rPr lang="en-US" sz="2000" b="1" dirty="0">
                <a:solidFill>
                  <a:schemeClr val="tx1"/>
                </a:solidFill>
                <a:latin typeface="Segoe UI"/>
                <a:cs typeface="Segoe UI"/>
              </a:rPr>
              <a:t>April 22, 2025</a:t>
            </a:r>
            <a:endParaRPr lang="en-US" sz="2000" b="1" i="0" dirty="0">
              <a:solidFill>
                <a:schemeClr val="tx1"/>
              </a:solidFill>
              <a:effectLst/>
              <a:latin typeface="Segoe UI"/>
              <a:cs typeface="Segoe UI"/>
            </a:endParaRPr>
          </a:p>
        </p:txBody>
      </p:sp>
    </p:spTree>
    <p:extLst>
      <p:ext uri="{BB962C8B-B14F-4D97-AF65-F5344CB8AC3E}">
        <p14:creationId xmlns:p14="http://schemas.microsoft.com/office/powerpoint/2010/main" val="262747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B31F-B30C-0786-C079-8A6E7CD89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A6F4F-35B7-6A42-F9AF-12D0794C35DA}"/>
              </a:ext>
            </a:extLst>
          </p:cNvPr>
          <p:cNvSpPr>
            <a:spLocks noGrp="1"/>
          </p:cNvSpPr>
          <p:nvPr>
            <p:ph type="title"/>
          </p:nvPr>
        </p:nvSpPr>
        <p:spPr>
          <a:xfrm>
            <a:off x="0" y="-16764"/>
            <a:ext cx="10972800" cy="990600"/>
          </a:xfrm>
        </p:spPr>
        <p:txBody>
          <a:bodyPr/>
          <a:lstStyle/>
          <a:p>
            <a:pPr>
              <a:buClr>
                <a:schemeClr val="tx1"/>
              </a:buClr>
            </a:pPr>
            <a:r>
              <a:rPr lang="en-US" b="1" dirty="0">
                <a:solidFill>
                  <a:schemeClr val="accent2"/>
                </a:solidFill>
              </a:rPr>
              <a:t>Dataset Description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503531-59C9-6EB2-FCEA-75BA49C968E4}"/>
                  </a:ext>
                </a:extLst>
              </p:cNvPr>
              <p:cNvSpPr>
                <a:spLocks noGrp="1"/>
              </p:cNvSpPr>
              <p:nvPr>
                <p:ph idx="4294967295"/>
              </p:nvPr>
            </p:nvSpPr>
            <p:spPr>
              <a:xfrm>
                <a:off x="157656" y="1008888"/>
                <a:ext cx="12034344" cy="5223100"/>
              </a:xfrm>
            </p:spPr>
            <p:txBody>
              <a:bodyPr>
                <a:normAutofit/>
              </a:bodyPr>
              <a:lstStyle/>
              <a:p>
                <a:pPr>
                  <a:buClr>
                    <a:schemeClr val="tx1">
                      <a:lumMod val="90000"/>
                      <a:lumOff val="10000"/>
                    </a:schemeClr>
                  </a:buClr>
                </a:pPr>
                <a:r>
                  <a:rPr lang="en-US" b="1" dirty="0"/>
                  <a:t>Preprocessing steps and dataset structure</a:t>
                </a:r>
              </a:p>
              <a:p>
                <a:pPr>
                  <a:buClr>
                    <a:schemeClr val="tx1">
                      <a:lumMod val="90000"/>
                      <a:lumOff val="10000"/>
                    </a:schemeClr>
                  </a:buClr>
                </a:pPr>
                <a:endParaRPr lang="en-US" b="1" dirty="0"/>
              </a:p>
              <a:p>
                <a:pPr marL="742950" lvl="1" indent="-285750">
                  <a:buFont typeface="Arial" panose="020B0604020202020204" pitchFamily="34" charset="0"/>
                  <a:buChar char="•"/>
                </a:pPr>
                <a:r>
                  <a:rPr lang="en-US" b="1" dirty="0"/>
                  <a:t>Data Extraction:</a:t>
                </a:r>
                <a:endParaRPr lang="en-US" dirty="0"/>
              </a:p>
              <a:p>
                <a:pPr marL="1143000" lvl="2" indent="-228600">
                  <a:buFont typeface="Arial" panose="020B0604020202020204" pitchFamily="34" charset="0"/>
                  <a:buChar char="•"/>
                </a:pPr>
                <a:r>
                  <a:rPr lang="en-US" dirty="0"/>
                  <a:t>Extract 2D velocity slices (e.g. X-Y) from the original 3D fields</a:t>
                </a:r>
              </a:p>
              <a:p>
                <a:pPr marL="742950" lvl="1" indent="-285750">
                  <a:buFont typeface="Arial" panose="020B0604020202020204" pitchFamily="34" charset="0"/>
                  <a:buChar char="•"/>
                </a:pPr>
                <a:r>
                  <a:rPr lang="en-US" b="1" dirty="0"/>
                  <a:t>Normalization:</a:t>
                </a:r>
                <a:endParaRPr lang="en-US" dirty="0"/>
              </a:p>
              <a:p>
                <a:pPr marL="1143000" lvl="2" indent="-228600">
                  <a:buFont typeface="Arial" panose="020B0604020202020204" pitchFamily="34" charset="0"/>
                  <a:buChar char="•"/>
                </a:pPr>
                <a:r>
                  <a:rPr lang="en-US" dirty="0"/>
                  <a:t>Scale velocities min-max or z-score normalization</a:t>
                </a:r>
              </a:p>
              <a:p>
                <a:pPr marL="742950" lvl="1" indent="-285750">
                  <a:buFont typeface="Arial" panose="020B0604020202020204" pitchFamily="34" charset="0"/>
                  <a:buChar char="•"/>
                </a:pPr>
                <a:r>
                  <a:rPr lang="en-US" b="1" dirty="0"/>
                  <a:t>Dataset Splitting:</a:t>
                </a:r>
                <a:endParaRPr lang="en-US" dirty="0"/>
              </a:p>
              <a:p>
                <a:pPr marL="1143000" lvl="2" indent="-228600">
                  <a:buFont typeface="Arial" panose="020B0604020202020204" pitchFamily="34" charset="0"/>
                  <a:buChar char="•"/>
                </a:pPr>
                <a:r>
                  <a:rPr lang="en-US" dirty="0"/>
                  <a:t>Define train, validation, and test sets sequentially in time for temporal forecasting.</a:t>
                </a:r>
              </a:p>
              <a:p>
                <a:pPr marL="742950" lvl="1" indent="-285750">
                  <a:buFont typeface="Arial" panose="020B0604020202020204" pitchFamily="34" charset="0"/>
                  <a:buChar char="•"/>
                </a:pPr>
                <a:r>
                  <a:rPr lang="en-US" b="1" dirty="0" err="1"/>
                  <a:t>Downsampling</a:t>
                </a:r>
                <a:r>
                  <a:rPr lang="en-US" b="1" dirty="0"/>
                  <a:t> (if required):</a:t>
                </a:r>
                <a:endParaRPr lang="en-US" dirty="0"/>
              </a:p>
              <a:p>
                <a:pPr marL="1143000" lvl="2" indent="-228600"/>
                <a:r>
                  <a:rPr lang="en-US" dirty="0"/>
                  <a:t>Reduce resolution from original </a:t>
                </a:r>
                <a14:m>
                  <m:oMath xmlns:m="http://schemas.openxmlformats.org/officeDocument/2006/math">
                    <m:sSup>
                      <m:sSupPr>
                        <m:ctrlPr>
                          <a:rPr lang="en-US" i="1" smtClean="0">
                            <a:latin typeface="Cambria Math" panose="02040503050406030204" pitchFamily="18" charset="0"/>
                          </a:rPr>
                        </m:ctrlPr>
                      </m:sSupPr>
                      <m:e>
                        <m:r>
                          <m:rPr>
                            <m:nor/>
                          </m:rPr>
                          <a:rPr lang="en-US" dirty="0"/>
                          <m:t>1024</m:t>
                        </m:r>
                      </m:e>
                      <m:sup>
                        <m:r>
                          <a:rPr lang="en-US" b="0" i="1" smtClean="0">
                            <a:latin typeface="Cambria Math" panose="02040503050406030204" pitchFamily="18" charset="0"/>
                          </a:rPr>
                          <m:t>3</m:t>
                        </m:r>
                      </m:sup>
                    </m:sSup>
                  </m:oMath>
                </a14:m>
                <a:r>
                  <a:rPr lang="en-US" dirty="0"/>
                  <a:t> grids to lower</a:t>
                </a:r>
              </a:p>
              <a:p>
                <a:pPr marL="742950" lvl="1" indent="-285750">
                  <a:buFont typeface="Arial" panose="020B0604020202020204" pitchFamily="34" charset="0"/>
                  <a:buChar char="•"/>
                </a:pPr>
                <a:r>
                  <a:rPr lang="en-US" b="1" dirty="0"/>
                  <a:t>Data Augmentation:</a:t>
                </a:r>
                <a:endParaRPr lang="en-US" dirty="0"/>
              </a:p>
              <a:p>
                <a:pPr marL="1143000" lvl="2" indent="-228600">
                  <a:buFont typeface="Arial" panose="020B0604020202020204" pitchFamily="34" charset="0"/>
                  <a:buChar char="•"/>
                </a:pPr>
                <a:r>
                  <a:rPr lang="en-US" dirty="0"/>
                  <a:t>Apply transformations such as flipping, rotation, or shifting to increase training robustness.</a:t>
                </a:r>
              </a:p>
              <a:p>
                <a:pPr marL="548640" lvl="2" indent="0">
                  <a:buClr>
                    <a:schemeClr val="tx1">
                      <a:lumMod val="90000"/>
                      <a:lumOff val="10000"/>
                    </a:schemeClr>
                  </a:buClr>
                  <a:buNone/>
                </a:pPr>
                <a:endParaRPr lang="en-US" dirty="0"/>
              </a:p>
            </p:txBody>
          </p:sp>
        </mc:Choice>
        <mc:Fallback xmlns="">
          <p:sp>
            <p:nvSpPr>
              <p:cNvPr id="3" name="Content Placeholder 2">
                <a:extLst>
                  <a:ext uri="{FF2B5EF4-FFF2-40B4-BE49-F238E27FC236}">
                    <a16:creationId xmlns:a16="http://schemas.microsoft.com/office/drawing/2014/main" id="{ED503531-59C9-6EB2-FCEA-75BA49C968E4}"/>
                  </a:ext>
                </a:extLst>
              </p:cNvPr>
              <p:cNvSpPr>
                <a:spLocks noGrp="1" noRot="1" noChangeAspect="1" noMove="1" noResize="1" noEditPoints="1" noAdjustHandles="1" noChangeArrowheads="1" noChangeShapeType="1" noTextEdit="1"/>
              </p:cNvSpPr>
              <p:nvPr>
                <p:ph idx="4294967295"/>
              </p:nvPr>
            </p:nvSpPr>
            <p:spPr>
              <a:xfrm>
                <a:off x="157656" y="1008888"/>
                <a:ext cx="12034344" cy="5223100"/>
              </a:xfrm>
              <a:blipFill>
                <a:blip r:embed="rId2"/>
                <a:stretch>
                  <a:fillRect l="-456" t="-818"/>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3ED84EA7-88E5-A6DE-9321-F40B3D6884CD}"/>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89972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CB56-3B5C-84C7-AF36-918C575D5A58}"/>
              </a:ext>
            </a:extLst>
          </p:cNvPr>
          <p:cNvSpPr>
            <a:spLocks noGrp="1"/>
          </p:cNvSpPr>
          <p:nvPr>
            <p:ph type="title"/>
          </p:nvPr>
        </p:nvSpPr>
        <p:spPr/>
        <p:txBody>
          <a:bodyPr>
            <a:normAutofit/>
          </a:bodyPr>
          <a:lstStyle/>
          <a:p>
            <a:pPr>
              <a:buClr>
                <a:schemeClr val="tx1"/>
              </a:buClr>
            </a:pPr>
            <a:r>
              <a:rPr lang="en-US" b="1" dirty="0">
                <a:solidFill>
                  <a:schemeClr val="accent2"/>
                </a:solidFill>
              </a:rPr>
              <a:t>Transforming Data to Images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33A6519-B24B-4625-FBFF-C3DD37D87569}"/>
                  </a:ext>
                </a:extLst>
              </p:cNvPr>
              <p:cNvSpPr>
                <a:spLocks noGrp="1"/>
              </p:cNvSpPr>
              <p:nvPr>
                <p:ph type="body" sz="quarter" idx="13"/>
              </p:nvPr>
            </p:nvSpPr>
            <p:spPr>
              <a:xfrm>
                <a:off x="609600" y="1648048"/>
                <a:ext cx="6592389" cy="4751387"/>
              </a:xfrm>
            </p:spPr>
            <p:txBody>
              <a:bodyPr/>
              <a:lstStyle/>
              <a:p>
                <a:r>
                  <a:rPr lang="en-US"/>
                  <a:t>JHTDB data not stored as images</a:t>
                </a:r>
              </a:p>
              <a:p>
                <a:pPr lvl="1"/>
                <a:r>
                  <a:rPr lang="en-US"/>
                  <a:t>Use </a:t>
                </a:r>
                <a:r>
                  <a:rPr lang="en-US" sz="1800" err="1">
                    <a:latin typeface="Courier New" panose="02070309020205020404" pitchFamily="49" charset="0"/>
                    <a:cs typeface="Courier New" panose="02070309020205020404" pitchFamily="49" charset="0"/>
                  </a:rPr>
                  <a:t>givernylocal</a:t>
                </a:r>
                <a:r>
                  <a:rPr lang="en-US"/>
                  <a:t> Python library to access data</a:t>
                </a:r>
              </a:p>
              <a:p>
                <a:pPr lvl="1"/>
                <a:r>
                  <a:rPr lang="en-US"/>
                  <a:t>Query for specified variable (e.g.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oMath>
                </a14:m>
                <a:r>
                  <a:rPr lang="en-US"/>
                  <a:t>, </a:t>
                </a:r>
                <a14:m>
                  <m:oMath xmlns:m="http://schemas.openxmlformats.org/officeDocument/2006/math">
                    <m:r>
                      <a:rPr lang="en-US" b="0" i="1" smtClean="0">
                        <a:latin typeface="Cambria Math" panose="02040503050406030204" pitchFamily="18" charset="0"/>
                      </a:rPr>
                      <m:t>𝑝</m:t>
                    </m:r>
                  </m:oMath>
                </a14:m>
                <a:r>
                  <a:rPr lang="en-US"/>
                  <a:t>) over subset of spatial grid points and times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a:p>
              <a:p>
                <a:pPr lvl="1"/>
                <a:r>
                  <a:rPr lang="en-US"/>
                  <a:t>Capture a snapshot (one </a:t>
                </a:r>
                <a14:m>
                  <m:oMath xmlns:m="http://schemas.openxmlformats.org/officeDocument/2006/math">
                    <m:r>
                      <a:rPr lang="en-US" b="0" i="1" smtClean="0">
                        <a:latin typeface="Cambria Math" panose="02040503050406030204" pitchFamily="18" charset="0"/>
                      </a:rPr>
                      <m:t>𝑡</m:t>
                    </m:r>
                  </m:oMath>
                </a14:m>
                <a:r>
                  <a:rPr lang="en-US"/>
                  <a:t>) with one dimension constant (e.g. constant </a:t>
                </a:r>
                <a14:m>
                  <m:oMath xmlns:m="http://schemas.openxmlformats.org/officeDocument/2006/math">
                    <m:r>
                      <a:rPr lang="en-US" b="0" i="1" smtClean="0">
                        <a:latin typeface="Cambria Math" panose="02040503050406030204" pitchFamily="18" charset="0"/>
                      </a:rPr>
                      <m:t>𝑧</m:t>
                    </m:r>
                  </m:oMath>
                </a14:m>
                <a:r>
                  <a:rPr lang="en-US"/>
                  <a:t>)</a:t>
                </a:r>
              </a:p>
              <a:p>
                <a:pPr lvl="1"/>
                <a:r>
                  <a:rPr lang="en-US"/>
                  <a:t>Data for one variable (e.g.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oMath>
                </a14:m>
                <a:r>
                  <a:rPr lang="en-US"/>
                  <a:t> vs.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a:t>) </a:t>
                </a:r>
                <a:r>
                  <a:rPr lang="en-US">
                    <a:sym typeface="Wingdings" panose="05000000000000000000" pitchFamily="2" charset="2"/>
                  </a:rPr>
                  <a:t></a:t>
                </a:r>
                <a:r>
                  <a:rPr lang="en-US"/>
                  <a:t> image</a:t>
                </a:r>
              </a:p>
              <a:p>
                <a:pPr lvl="1"/>
                <a:r>
                  <a:rPr lang="en-US"/>
                  <a:t>Save selected points as .csv</a:t>
                </a:r>
              </a:p>
            </p:txBody>
          </p:sp>
        </mc:Choice>
        <mc:Fallback xmlns="">
          <p:sp>
            <p:nvSpPr>
              <p:cNvPr id="4" name="Text Placeholder 3">
                <a:extLst>
                  <a:ext uri="{FF2B5EF4-FFF2-40B4-BE49-F238E27FC236}">
                    <a16:creationId xmlns:a16="http://schemas.microsoft.com/office/drawing/2014/main" id="{933A6519-B24B-4625-FBFF-C3DD37D87569}"/>
                  </a:ext>
                </a:extLst>
              </p:cNvPr>
              <p:cNvSpPr>
                <a:spLocks noGrp="1" noRot="1" noChangeAspect="1" noMove="1" noResize="1" noEditPoints="1" noAdjustHandles="1" noChangeArrowheads="1" noChangeShapeType="1" noTextEdit="1"/>
              </p:cNvSpPr>
              <p:nvPr>
                <p:ph type="body" sz="quarter" idx="13"/>
              </p:nvPr>
            </p:nvSpPr>
            <p:spPr>
              <a:xfrm>
                <a:off x="609600" y="1648048"/>
                <a:ext cx="6592389" cy="4751387"/>
              </a:xfrm>
              <a:blipFill>
                <a:blip r:embed="rId3"/>
                <a:stretch>
                  <a:fillRect l="-833" t="-89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C463F42-A1EB-757C-FC33-7AB473658B83}"/>
              </a:ext>
            </a:extLst>
          </p:cNvPr>
          <p:cNvSpPr txBox="1"/>
          <p:nvPr/>
        </p:nvSpPr>
        <p:spPr>
          <a:xfrm>
            <a:off x="7315199" y="1673525"/>
            <a:ext cx="4632961" cy="1938992"/>
          </a:xfrm>
          <a:prstGeom prst="rect">
            <a:avLst/>
          </a:prstGeom>
          <a:noFill/>
        </p:spPr>
        <p:txBody>
          <a:bodyPr wrap="square" rtlCol="0">
            <a:spAutoFit/>
          </a:bodyPr>
          <a:lstStyle/>
          <a:p>
            <a:pPr marL="914400" indent="-914400"/>
            <a:r>
              <a:rPr lang="en-US" sz="1200">
                <a:latin typeface="Courier New" panose="02070309020205020404" pitchFamily="49" charset="0"/>
                <a:cs typeface="Courier New" panose="02070309020205020404" pitchFamily="49" charset="0"/>
              </a:rPr>
              <a:t>dataset = </a:t>
            </a:r>
            <a:r>
              <a:rPr lang="en-US" sz="1200" err="1">
                <a:latin typeface="Courier New" panose="02070309020205020404" pitchFamily="49" charset="0"/>
                <a:cs typeface="Courier New" panose="02070309020205020404" pitchFamily="49" charset="0"/>
              </a:rPr>
              <a:t>turb_dataset</a:t>
            </a:r>
            <a:r>
              <a:rPr lang="en-US" sz="1200">
                <a:latin typeface="Courier New" panose="02070309020205020404" pitchFamily="49" charset="0"/>
                <a:cs typeface="Courier New" panose="02070309020205020404" pitchFamily="49" charset="0"/>
              </a:rPr>
              <a:t>(‘channel5200’, </a:t>
            </a:r>
            <a:r>
              <a:rPr lang="en-US" sz="1200" err="1">
                <a:latin typeface="Courier New" panose="02070309020205020404" pitchFamily="49" charset="0"/>
                <a:cs typeface="Courier New" panose="02070309020205020404" pitchFamily="49" charset="0"/>
              </a:rPr>
              <a:t>output_path</a:t>
            </a:r>
            <a:r>
              <a:rPr lang="en-US" sz="1200">
                <a:latin typeface="Courier New" panose="02070309020205020404" pitchFamily="49" charset="0"/>
                <a:cs typeface="Courier New" panose="02070309020205020404" pitchFamily="49" charset="0"/>
              </a:rPr>
              <a:t>, </a:t>
            </a:r>
            <a:r>
              <a:rPr lang="en-US" sz="1200" err="1">
                <a:latin typeface="Courier New" panose="02070309020205020404" pitchFamily="49" charset="0"/>
                <a:cs typeface="Courier New" panose="02070309020205020404" pitchFamily="49" charset="0"/>
              </a:rPr>
              <a:t>auth_token</a:t>
            </a:r>
            <a:r>
              <a:rPr lang="en-US" sz="1200">
                <a:latin typeface="Courier New" panose="02070309020205020404" pitchFamily="49" charset="0"/>
                <a:cs typeface="Courier New" panose="02070309020205020404" pitchFamily="49" charset="0"/>
              </a:rPr>
              <a:t>)</a:t>
            </a:r>
          </a:p>
          <a:p>
            <a:endParaRPr lang="en-US" sz="1200">
              <a:latin typeface="Courier New" panose="02070309020205020404" pitchFamily="49" charset="0"/>
              <a:cs typeface="Courier New" panose="02070309020205020404" pitchFamily="49" charset="0"/>
            </a:endParaRPr>
          </a:p>
          <a:p>
            <a:pPr marL="854075" indent="-854075"/>
            <a:r>
              <a:rPr lang="en-US" sz="1200">
                <a:latin typeface="Courier New" panose="02070309020205020404" pitchFamily="49" charset="0"/>
                <a:cs typeface="Courier New" panose="02070309020205020404" pitchFamily="49" charset="0"/>
              </a:rPr>
              <a:t>result = </a:t>
            </a:r>
            <a:r>
              <a:rPr lang="en-US" sz="1200" err="1">
                <a:latin typeface="Courier New" panose="02070309020205020404" pitchFamily="49" charset="0"/>
                <a:cs typeface="Courier New" panose="02070309020205020404" pitchFamily="49" charset="0"/>
              </a:rPr>
              <a:t>getData</a:t>
            </a:r>
            <a:r>
              <a:rPr lang="en-US" sz="1200">
                <a:latin typeface="Courier New" panose="02070309020205020404" pitchFamily="49" charset="0"/>
                <a:cs typeface="Courier New" panose="02070309020205020404" pitchFamily="49" charset="0"/>
              </a:rPr>
              <a:t>(dataset, ‘velocity’, 1.0, ‘none’, ‘lag4’, ‘field’, points)</a:t>
            </a:r>
          </a:p>
          <a:p>
            <a:endParaRPr lang="en-US" sz="1200">
              <a:latin typeface="Courier New" panose="02070309020205020404" pitchFamily="49" charset="0"/>
              <a:cs typeface="Courier New" panose="02070309020205020404" pitchFamily="49" charset="0"/>
            </a:endParaRPr>
          </a:p>
          <a:p>
            <a:r>
              <a:rPr lang="en-US" sz="1200" err="1">
                <a:latin typeface="Courier New" panose="02070309020205020404" pitchFamily="49" charset="0"/>
                <a:cs typeface="Courier New" panose="02070309020205020404" pitchFamily="49" charset="0"/>
              </a:rPr>
              <a:t>ux</a:t>
            </a:r>
            <a:r>
              <a:rPr lang="en-US" sz="1200">
                <a:latin typeface="Courier New" panose="02070309020205020404" pitchFamily="49" charset="0"/>
                <a:cs typeface="Courier New" panose="02070309020205020404" pitchFamily="49" charset="0"/>
              </a:rPr>
              <a:t> = </a:t>
            </a:r>
            <a:r>
              <a:rPr lang="en-US" sz="1200" err="1">
                <a:latin typeface="Courier New" panose="02070309020205020404" pitchFamily="49" charset="0"/>
                <a:cs typeface="Courier New" panose="02070309020205020404" pitchFamily="49" charset="0"/>
              </a:rPr>
              <a:t>np.array</a:t>
            </a:r>
            <a:r>
              <a:rPr lang="en-US" sz="1200">
                <a:latin typeface="Courier New" panose="02070309020205020404" pitchFamily="49" charset="0"/>
                <a:cs typeface="Courier New" panose="02070309020205020404" pitchFamily="49" charset="0"/>
              </a:rPr>
              <a:t>(result[0])[:, 0].reshape(128, 128)</a:t>
            </a:r>
          </a:p>
          <a:p>
            <a:endParaRPr lang="en-US" sz="1200">
              <a:latin typeface="Courier New" panose="02070309020205020404" pitchFamily="49" charset="0"/>
              <a:cs typeface="Courier New" panose="02070309020205020404" pitchFamily="49" charset="0"/>
            </a:endParaRPr>
          </a:p>
          <a:p>
            <a:pPr marL="1141413" indent="-1141413"/>
            <a:r>
              <a:rPr lang="en-US" sz="1200" err="1">
                <a:latin typeface="Courier New" panose="02070309020205020404" pitchFamily="49" charset="0"/>
                <a:cs typeface="Courier New" panose="02070309020205020404" pitchFamily="49" charset="0"/>
              </a:rPr>
              <a:t>plt.imsave</a:t>
            </a:r>
            <a:r>
              <a:rPr lang="en-US" sz="1200">
                <a:latin typeface="Courier New" panose="02070309020205020404" pitchFamily="49" charset="0"/>
                <a:cs typeface="Courier New" panose="02070309020205020404" pitchFamily="49" charset="0"/>
              </a:rPr>
              <a:t>(‘image.png’, </a:t>
            </a:r>
            <a:r>
              <a:rPr lang="en-US" sz="1200" err="1">
                <a:latin typeface="Courier New" panose="02070309020205020404" pitchFamily="49" charset="0"/>
                <a:cs typeface="Courier New" panose="02070309020205020404" pitchFamily="49" charset="0"/>
              </a:rPr>
              <a:t>ux</a:t>
            </a:r>
            <a:r>
              <a:rPr lang="en-US" sz="1200">
                <a:latin typeface="Courier New" panose="02070309020205020404" pitchFamily="49" charset="0"/>
                <a:cs typeface="Courier New" panose="02070309020205020404" pitchFamily="49" charset="0"/>
              </a:rPr>
              <a:t>, </a:t>
            </a:r>
            <a:r>
              <a:rPr lang="en-US" sz="1200" err="1">
                <a:latin typeface="Courier New" panose="02070309020205020404" pitchFamily="49" charset="0"/>
                <a:cs typeface="Courier New" panose="02070309020205020404" pitchFamily="49" charset="0"/>
              </a:rPr>
              <a:t>cmap</a:t>
            </a:r>
            <a:r>
              <a:rPr lang="en-US" sz="1200">
                <a:latin typeface="Courier New" panose="02070309020205020404" pitchFamily="49" charset="0"/>
                <a:cs typeface="Courier New" panose="02070309020205020404" pitchFamily="49" charset="0"/>
              </a:rPr>
              <a:t>=‘</a:t>
            </a:r>
            <a:r>
              <a:rPr lang="en-US" sz="1200" b="1">
                <a:latin typeface="Courier New" panose="02070309020205020404" pitchFamily="49" charset="0"/>
                <a:cs typeface="Courier New" panose="02070309020205020404" pitchFamily="49" charset="0"/>
              </a:rPr>
              <a:t>seismic</a:t>
            </a:r>
            <a:r>
              <a:rPr lang="en-US" sz="1200">
                <a:latin typeface="Courier New" panose="02070309020205020404" pitchFamily="49" charset="0"/>
                <a:cs typeface="Courier New" panose="02070309020205020404" pitchFamily="49" charset="0"/>
              </a:rPr>
              <a:t>’, </a:t>
            </a:r>
            <a:r>
              <a:rPr lang="en-US" sz="1200" err="1">
                <a:latin typeface="Courier New" panose="02070309020205020404" pitchFamily="49" charset="0"/>
                <a:cs typeface="Courier New" panose="02070309020205020404" pitchFamily="49" charset="0"/>
              </a:rPr>
              <a:t>vmin</a:t>
            </a:r>
            <a:r>
              <a:rPr lang="en-US" sz="1200">
                <a:latin typeface="Courier New" panose="02070309020205020404" pitchFamily="49" charset="0"/>
                <a:cs typeface="Courier New" panose="02070309020205020404" pitchFamily="49" charset="0"/>
              </a:rPr>
              <a:t>=-3, </a:t>
            </a:r>
            <a:r>
              <a:rPr lang="en-US" sz="1200" err="1">
                <a:latin typeface="Courier New" panose="02070309020205020404" pitchFamily="49" charset="0"/>
                <a:cs typeface="Courier New" panose="02070309020205020404" pitchFamily="49" charset="0"/>
              </a:rPr>
              <a:t>vmax</a:t>
            </a:r>
            <a:r>
              <a:rPr lang="en-US" sz="1200">
                <a:latin typeface="Courier New" panose="02070309020205020404" pitchFamily="49" charset="0"/>
                <a:cs typeface="Courier New" panose="02070309020205020404" pitchFamily="49" charset="0"/>
              </a:rPr>
              <a:t>=3)</a:t>
            </a:r>
          </a:p>
        </p:txBody>
      </p:sp>
      <p:pic>
        <p:nvPicPr>
          <p:cNvPr id="9" name="Picture 8">
            <a:extLst>
              <a:ext uri="{FF2B5EF4-FFF2-40B4-BE49-F238E27FC236}">
                <a16:creationId xmlns:a16="http://schemas.microsoft.com/office/drawing/2014/main" id="{36F7AD57-D72A-0386-71AE-39E2B923499D}"/>
              </a:ext>
            </a:extLst>
          </p:cNvPr>
          <p:cNvPicPr>
            <a:picLocks noChangeAspect="1"/>
          </p:cNvPicPr>
          <p:nvPr/>
        </p:nvPicPr>
        <p:blipFill>
          <a:blip r:embed="rId4"/>
          <a:stretch>
            <a:fillRect/>
          </a:stretch>
        </p:blipFill>
        <p:spPr>
          <a:xfrm>
            <a:off x="1028268" y="4937640"/>
            <a:ext cx="5006774" cy="1386960"/>
          </a:xfrm>
          <a:prstGeom prst="rect">
            <a:avLst/>
          </a:prstGeom>
        </p:spPr>
      </p:pic>
      <p:pic>
        <p:nvPicPr>
          <p:cNvPr id="11" name="Picture 10">
            <a:extLst>
              <a:ext uri="{FF2B5EF4-FFF2-40B4-BE49-F238E27FC236}">
                <a16:creationId xmlns:a16="http://schemas.microsoft.com/office/drawing/2014/main" id="{2B74049E-32BA-2861-3570-FEF2E3825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5639" y="4593928"/>
            <a:ext cx="1551869" cy="1551869"/>
          </a:xfrm>
          <a:prstGeom prst="rect">
            <a:avLst/>
          </a:prstGeom>
        </p:spPr>
      </p:pic>
      <p:sp>
        <p:nvSpPr>
          <p:cNvPr id="12" name="Rectangle: Rounded Corners 11">
            <a:extLst>
              <a:ext uri="{FF2B5EF4-FFF2-40B4-BE49-F238E27FC236}">
                <a16:creationId xmlns:a16="http://schemas.microsoft.com/office/drawing/2014/main" id="{78A96897-FE5F-F0BC-6FF0-FA85C05F47E4}"/>
              </a:ext>
            </a:extLst>
          </p:cNvPr>
          <p:cNvSpPr/>
          <p:nvPr/>
        </p:nvSpPr>
        <p:spPr>
          <a:xfrm>
            <a:off x="1199072" y="4937640"/>
            <a:ext cx="1181819" cy="138696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cxnSp>
        <p:nvCxnSpPr>
          <p:cNvPr id="14" name="Straight Connector 13">
            <a:extLst>
              <a:ext uri="{FF2B5EF4-FFF2-40B4-BE49-F238E27FC236}">
                <a16:creationId xmlns:a16="http://schemas.microsoft.com/office/drawing/2014/main" id="{D40D0A70-47E8-5193-1D32-5E501637F4FD}"/>
              </a:ext>
            </a:extLst>
          </p:cNvPr>
          <p:cNvCxnSpPr>
            <a:stCxn id="12" idx="2"/>
          </p:cNvCxnSpPr>
          <p:nvPr/>
        </p:nvCxnSpPr>
        <p:spPr>
          <a:xfrm flipH="1">
            <a:off x="1768415" y="6324600"/>
            <a:ext cx="0" cy="1619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C1129E-BB8E-8935-3BBB-33F6DD119AB5}"/>
              </a:ext>
            </a:extLst>
          </p:cNvPr>
          <p:cNvCxnSpPr>
            <a:cxnSpLocks/>
          </p:cNvCxnSpPr>
          <p:nvPr/>
        </p:nvCxnSpPr>
        <p:spPr>
          <a:xfrm>
            <a:off x="1768415" y="6486525"/>
            <a:ext cx="70098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C3155D-2C95-2428-0C65-852FBFE8AC26}"/>
              </a:ext>
            </a:extLst>
          </p:cNvPr>
          <p:cNvCxnSpPr>
            <a:cxnSpLocks/>
          </p:cNvCxnSpPr>
          <p:nvPr/>
        </p:nvCxnSpPr>
        <p:spPr>
          <a:xfrm flipV="1">
            <a:off x="8774461" y="6145797"/>
            <a:ext cx="0" cy="340728"/>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701C3E-4EAA-5E0E-CC9E-C396CACB012B}"/>
              </a:ext>
            </a:extLst>
          </p:cNvPr>
          <p:cNvCxnSpPr>
            <a:cxnSpLocks/>
          </p:cNvCxnSpPr>
          <p:nvPr/>
        </p:nvCxnSpPr>
        <p:spPr>
          <a:xfrm flipV="1">
            <a:off x="7446404" y="5730240"/>
            <a:ext cx="0" cy="754377"/>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6BD891B-50B3-6087-BAE4-002211E71EDC}"/>
              </a:ext>
            </a:extLst>
          </p:cNvPr>
          <p:cNvCxnSpPr>
            <a:cxnSpLocks/>
          </p:cNvCxnSpPr>
          <p:nvPr/>
        </p:nvCxnSpPr>
        <p:spPr>
          <a:xfrm>
            <a:off x="7446404" y="5730240"/>
            <a:ext cx="459235" cy="0"/>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ECE4FC-0272-31A3-4769-C7580FDB5479}"/>
              </a:ext>
            </a:extLst>
          </p:cNvPr>
          <p:cNvSpPr txBox="1"/>
          <p:nvPr/>
        </p:nvSpPr>
        <p:spPr>
          <a:xfrm>
            <a:off x="7437197" y="5405988"/>
            <a:ext cx="274434" cy="307777"/>
          </a:xfrm>
          <a:prstGeom prst="rect">
            <a:avLst/>
          </a:prstGeom>
          <a:noFill/>
        </p:spPr>
        <p:txBody>
          <a:bodyPr wrap="none" rtlCol="0">
            <a:spAutoFit/>
          </a:bodyPr>
          <a:lstStyle/>
          <a:p>
            <a:r>
              <a:rPr lang="en-US" sz="1400">
                <a:solidFill>
                  <a:srgbClr val="FF0000"/>
                </a:solidFill>
              </a:rPr>
              <a:t>y</a:t>
            </a:r>
          </a:p>
        </p:txBody>
      </p:sp>
      <p:sp>
        <p:nvSpPr>
          <p:cNvPr id="29" name="TextBox 28">
            <a:extLst>
              <a:ext uri="{FF2B5EF4-FFF2-40B4-BE49-F238E27FC236}">
                <a16:creationId xmlns:a16="http://schemas.microsoft.com/office/drawing/2014/main" id="{0319DC6C-8006-7A49-EB30-C76ED99F5902}"/>
              </a:ext>
            </a:extLst>
          </p:cNvPr>
          <p:cNvSpPr txBox="1"/>
          <p:nvPr/>
        </p:nvSpPr>
        <p:spPr>
          <a:xfrm>
            <a:off x="8783550" y="6216837"/>
            <a:ext cx="274434" cy="307777"/>
          </a:xfrm>
          <a:prstGeom prst="rect">
            <a:avLst/>
          </a:prstGeom>
          <a:noFill/>
        </p:spPr>
        <p:txBody>
          <a:bodyPr wrap="none" rtlCol="0">
            <a:spAutoFit/>
          </a:bodyPr>
          <a:lstStyle/>
          <a:p>
            <a:r>
              <a:rPr lang="en-US" sz="1400">
                <a:solidFill>
                  <a:srgbClr val="FF0000"/>
                </a:solidFill>
              </a:rPr>
              <a:t>x</a:t>
            </a:r>
          </a:p>
        </p:txBody>
      </p:sp>
      <p:sp>
        <p:nvSpPr>
          <p:cNvPr id="30" name="Rectangle: Rounded Corners 29">
            <a:extLst>
              <a:ext uri="{FF2B5EF4-FFF2-40B4-BE49-F238E27FC236}">
                <a16:creationId xmlns:a16="http://schemas.microsoft.com/office/drawing/2014/main" id="{9472D2CE-AA92-88DA-32B0-5544481D06D6}"/>
              </a:ext>
            </a:extLst>
          </p:cNvPr>
          <p:cNvSpPr/>
          <p:nvPr/>
        </p:nvSpPr>
        <p:spPr>
          <a:xfrm>
            <a:off x="3118038" y="4929201"/>
            <a:ext cx="1070786" cy="138696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cxnSp>
        <p:nvCxnSpPr>
          <p:cNvPr id="31" name="Straight Connector 30">
            <a:extLst>
              <a:ext uri="{FF2B5EF4-FFF2-40B4-BE49-F238E27FC236}">
                <a16:creationId xmlns:a16="http://schemas.microsoft.com/office/drawing/2014/main" id="{984A3B87-2FB9-31B8-C79B-902042A237E4}"/>
              </a:ext>
            </a:extLst>
          </p:cNvPr>
          <p:cNvCxnSpPr>
            <a:cxnSpLocks/>
          </p:cNvCxnSpPr>
          <p:nvPr/>
        </p:nvCxnSpPr>
        <p:spPr>
          <a:xfrm flipV="1">
            <a:off x="3653821" y="4728754"/>
            <a:ext cx="0" cy="200447"/>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2712608-5DD0-7928-7BA0-40BBCE551930}"/>
              </a:ext>
            </a:extLst>
          </p:cNvPr>
          <p:cNvCxnSpPr>
            <a:cxnSpLocks/>
          </p:cNvCxnSpPr>
          <p:nvPr/>
        </p:nvCxnSpPr>
        <p:spPr>
          <a:xfrm>
            <a:off x="3653821" y="4728754"/>
            <a:ext cx="4251818" cy="0"/>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FF32B-0A7F-B10A-58AC-832B81EFDFFE}"/>
              </a:ext>
            </a:extLst>
          </p:cNvPr>
          <p:cNvCxnSpPr>
            <a:cxnSpLocks/>
          </p:cNvCxnSpPr>
          <p:nvPr/>
        </p:nvCxnSpPr>
        <p:spPr>
          <a:xfrm flipV="1">
            <a:off x="10772503" y="3429000"/>
            <a:ext cx="0" cy="455023"/>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3754E65-8594-35D1-ADEA-1B0DA810250F}"/>
              </a:ext>
            </a:extLst>
          </p:cNvPr>
          <p:cNvSpPr txBox="1"/>
          <p:nvPr/>
        </p:nvSpPr>
        <p:spPr>
          <a:xfrm>
            <a:off x="9916742" y="3892437"/>
            <a:ext cx="2020914" cy="954107"/>
          </a:xfrm>
          <a:prstGeom prst="rect">
            <a:avLst/>
          </a:prstGeom>
          <a:noFill/>
        </p:spPr>
        <p:txBody>
          <a:bodyPr wrap="square" rtlCol="0">
            <a:spAutoFit/>
          </a:bodyPr>
          <a:lstStyle/>
          <a:p>
            <a:r>
              <a:rPr lang="en-US" sz="1400" b="1"/>
              <a:t>seismic</a:t>
            </a:r>
            <a:r>
              <a:rPr lang="en-US" sz="1400"/>
              <a:t> color scheme</a:t>
            </a:r>
          </a:p>
          <a:p>
            <a:r>
              <a:rPr lang="en-US" sz="1400"/>
              <a:t>min (-3) = blue</a:t>
            </a:r>
          </a:p>
          <a:p>
            <a:r>
              <a:rPr lang="en-US" sz="1400"/>
              <a:t>max (+3) = red</a:t>
            </a:r>
          </a:p>
          <a:p>
            <a:r>
              <a:rPr lang="en-US" sz="1400"/>
              <a:t>mid (0) = white</a:t>
            </a:r>
          </a:p>
        </p:txBody>
      </p:sp>
      <p:sp>
        <p:nvSpPr>
          <p:cNvPr id="8" name="Slide Number Placeholder 7">
            <a:extLst>
              <a:ext uri="{FF2B5EF4-FFF2-40B4-BE49-F238E27FC236}">
                <a16:creationId xmlns:a16="http://schemas.microsoft.com/office/drawing/2014/main" id="{2BBD0391-38A8-A365-081E-C38BBDEFFBD3}"/>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135787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23796-B374-5C09-92FB-6FFFC86FB2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3D9E43-B063-ECBE-B274-5DC6BC2693A1}"/>
              </a:ext>
            </a:extLst>
          </p:cNvPr>
          <p:cNvSpPr>
            <a:spLocks noGrp="1"/>
          </p:cNvSpPr>
          <p:nvPr>
            <p:ph type="title"/>
          </p:nvPr>
        </p:nvSpPr>
        <p:spPr>
          <a:xfrm>
            <a:off x="0" y="-16764"/>
            <a:ext cx="10972800" cy="990600"/>
          </a:xfrm>
        </p:spPr>
        <p:txBody>
          <a:bodyPr>
            <a:normAutofit/>
          </a:bodyPr>
          <a:lstStyle/>
          <a:p>
            <a:pPr>
              <a:buClr>
                <a:schemeClr val="tx1"/>
              </a:buClr>
            </a:pPr>
            <a:r>
              <a:rPr lang="en-US" b="1">
                <a:solidFill>
                  <a:schemeClr val="accent2"/>
                </a:solidFill>
              </a:rPr>
              <a:t>Problem Formulation &amp; Methodology</a:t>
            </a:r>
          </a:p>
        </p:txBody>
      </p:sp>
      <p:sp>
        <p:nvSpPr>
          <p:cNvPr id="3" name="Content Placeholder 2">
            <a:extLst>
              <a:ext uri="{FF2B5EF4-FFF2-40B4-BE49-F238E27FC236}">
                <a16:creationId xmlns:a16="http://schemas.microsoft.com/office/drawing/2014/main" id="{01AD9D94-BB38-DA22-0052-DDAD618CF2F0}"/>
              </a:ext>
            </a:extLst>
          </p:cNvPr>
          <p:cNvSpPr>
            <a:spLocks noGrp="1"/>
          </p:cNvSpPr>
          <p:nvPr>
            <p:ph idx="4294967295"/>
          </p:nvPr>
        </p:nvSpPr>
        <p:spPr>
          <a:xfrm>
            <a:off x="157656" y="1008888"/>
            <a:ext cx="11617002" cy="4876800"/>
          </a:xfrm>
        </p:spPr>
        <p:txBody>
          <a:bodyPr vert="horz" lIns="91440" tIns="45720" rIns="91440" bIns="45720" rtlCol="0" anchor="t">
            <a:normAutofit/>
          </a:bodyPr>
          <a:lstStyle/>
          <a:p>
            <a:pPr lvl="1">
              <a:buClr>
                <a:schemeClr val="tx1"/>
              </a:buClr>
              <a:buFont typeface="Wingdings" pitchFamily="2" charset="2"/>
              <a:buChar char="ü"/>
            </a:pPr>
            <a:r>
              <a:rPr lang="en-US"/>
              <a:t>Problem configuration and objectives</a:t>
            </a:r>
          </a:p>
          <a:p>
            <a:pPr marL="548640" lvl="2" indent="0">
              <a:buClr>
                <a:schemeClr val="tx1">
                  <a:lumMod val="90000"/>
                  <a:lumOff val="10000"/>
                </a:schemeClr>
              </a:buClr>
              <a:buNone/>
            </a:pPr>
            <a:endParaRPr lang="en-US"/>
          </a:p>
          <a:p>
            <a:pPr lvl="2">
              <a:buClr>
                <a:schemeClr val="tx1">
                  <a:lumMod val="90000"/>
                  <a:lumOff val="10000"/>
                </a:schemeClr>
              </a:buClr>
            </a:pPr>
            <a:r>
              <a:rPr lang="en-US" b="1"/>
              <a:t>Turbulence temporal evolution</a:t>
            </a:r>
            <a:r>
              <a:rPr lang="en-US"/>
              <a:t> </a:t>
            </a:r>
            <a:endParaRPr lang="en-US">
              <a:cs typeface="Arial"/>
            </a:endParaRPr>
          </a:p>
          <a:p>
            <a:pPr lvl="3">
              <a:buClr>
                <a:schemeClr val="tx1">
                  <a:lumMod val="90000"/>
                  <a:lumOff val="10000"/>
                </a:schemeClr>
              </a:buClr>
            </a:pPr>
            <a:r>
              <a:rPr lang="en-US"/>
              <a:t>Training the model for 0-8 seconds, testing for 8-10 seconds. </a:t>
            </a:r>
            <a:endParaRPr lang="en-US">
              <a:cs typeface="Arial"/>
            </a:endParaRPr>
          </a:p>
          <a:p>
            <a:pPr lvl="3">
              <a:buClr>
                <a:schemeClr val="tx1">
                  <a:lumMod val="90000"/>
                  <a:lumOff val="10000"/>
                </a:schemeClr>
              </a:buClr>
            </a:pPr>
            <a:r>
              <a:rPr lang="en-US"/>
              <a:t>Exploring the impact of database size, different planes (x-y, x-z, y-z), training epochs, learning rates, etc.</a:t>
            </a:r>
            <a:endParaRPr lang="en-US">
              <a:cs typeface="Arial"/>
            </a:endParaRPr>
          </a:p>
          <a:p>
            <a:pPr lvl="3">
              <a:buClr>
                <a:schemeClr val="tx1">
                  <a:lumMod val="90000"/>
                  <a:lumOff val="10000"/>
                </a:schemeClr>
              </a:buClr>
            </a:pPr>
            <a:r>
              <a:rPr lang="en-US"/>
              <a:t>Exploring different Spatiotemporal Prediction Components (</a:t>
            </a:r>
            <a:r>
              <a:rPr lang="en-US" err="1"/>
              <a:t>ConvLSTM</a:t>
            </a:r>
            <a:r>
              <a:rPr lang="en-US"/>
              <a:t>, GRU, etc.), as well as different Feature Extraction Components.</a:t>
            </a:r>
            <a:endParaRPr lang="en-US">
              <a:cs typeface="Arial"/>
            </a:endParaRPr>
          </a:p>
          <a:p>
            <a:pPr lvl="2">
              <a:buClr>
                <a:schemeClr val="tx1">
                  <a:lumMod val="90000"/>
                  <a:lumOff val="10000"/>
                </a:schemeClr>
              </a:buClr>
            </a:pPr>
            <a:endParaRPr lang="en-US" b="1"/>
          </a:p>
          <a:p>
            <a:pPr lvl="2">
              <a:buClr>
                <a:schemeClr val="tx1">
                  <a:lumMod val="90000"/>
                  <a:lumOff val="10000"/>
                </a:schemeClr>
              </a:buClr>
            </a:pPr>
            <a:endParaRPr lang="en-US" b="1"/>
          </a:p>
          <a:p>
            <a:pPr lvl="2">
              <a:buClr>
                <a:schemeClr val="tx1">
                  <a:lumMod val="90000"/>
                  <a:lumOff val="10000"/>
                </a:schemeClr>
              </a:buClr>
            </a:pPr>
            <a:r>
              <a:rPr lang="en-US" b="1"/>
              <a:t>Super-resolution reconstruction </a:t>
            </a:r>
          </a:p>
          <a:p>
            <a:pPr lvl="3">
              <a:buClr>
                <a:srgbClr val="1A1A1A"/>
              </a:buClr>
            </a:pPr>
            <a:r>
              <a:rPr lang="en-US">
                <a:cs typeface="Arial"/>
              </a:rPr>
              <a:t>Upscale </a:t>
            </a:r>
            <a:r>
              <a:rPr lang="en-US" i="1" err="1">
                <a:cs typeface="Arial"/>
              </a:rPr>
              <a:t>u</a:t>
            </a:r>
            <a:r>
              <a:rPr lang="en-US" i="1" baseline="-25000" err="1">
                <a:cs typeface="Arial"/>
              </a:rPr>
              <a:t>x</a:t>
            </a:r>
            <a:r>
              <a:rPr lang="en-US">
                <a:cs typeface="Arial"/>
              </a:rPr>
              <a:t>, </a:t>
            </a:r>
            <a:r>
              <a:rPr lang="en-US" i="1">
                <a:cs typeface="Arial"/>
              </a:rPr>
              <a:t>p</a:t>
            </a:r>
            <a:r>
              <a:rPr lang="en-US">
                <a:cs typeface="Arial"/>
              </a:rPr>
              <a:t> from 32 x 32 DNS points in x-y space to 128 x 128 and 256 x 256</a:t>
            </a:r>
          </a:p>
          <a:p>
            <a:pPr lvl="3">
              <a:buClr>
                <a:srgbClr val="1A1A1A"/>
              </a:buClr>
            </a:pPr>
            <a:r>
              <a:rPr lang="en-US">
                <a:cs typeface="Arial"/>
              </a:rPr>
              <a:t>Baseline: explore impact of CNN structure, filter sizes, loss functions on final SNR of upscaled images</a:t>
            </a:r>
          </a:p>
          <a:p>
            <a:pPr lvl="3">
              <a:buClr>
                <a:srgbClr val="1A1A1A"/>
              </a:buClr>
            </a:pPr>
            <a:r>
              <a:rPr lang="en-US">
                <a:cs typeface="Arial"/>
              </a:rPr>
              <a:t>Explore use of multi-path: combine </a:t>
            </a:r>
            <a:r>
              <a:rPr lang="en-US" i="1" err="1">
                <a:cs typeface="Arial"/>
              </a:rPr>
              <a:t>u</a:t>
            </a:r>
            <a:r>
              <a:rPr lang="en-US" sz="1100" i="1" baseline="-25000" err="1">
                <a:cs typeface="Arial"/>
              </a:rPr>
              <a:t>x</a:t>
            </a:r>
            <a:r>
              <a:rPr lang="en-US">
                <a:cs typeface="Arial"/>
              </a:rPr>
              <a:t> and </a:t>
            </a:r>
            <a:r>
              <a:rPr lang="en-US" i="1">
                <a:cs typeface="Arial"/>
              </a:rPr>
              <a:t>p</a:t>
            </a:r>
            <a:r>
              <a:rPr lang="en-US">
                <a:cs typeface="Arial"/>
              </a:rPr>
              <a:t> or combine with gradients to improve final SNR</a:t>
            </a:r>
          </a:p>
        </p:txBody>
      </p:sp>
      <p:sp>
        <p:nvSpPr>
          <p:cNvPr id="8" name="Slide Number Placeholder 7">
            <a:extLst>
              <a:ext uri="{FF2B5EF4-FFF2-40B4-BE49-F238E27FC236}">
                <a16:creationId xmlns:a16="http://schemas.microsoft.com/office/drawing/2014/main" id="{F4731CB3-417F-F52B-D589-A897FFA3A1FE}"/>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735482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BE118-5014-6F3A-24CA-3CEC5CD5B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9250A-D559-70B9-3235-043EF782667B}"/>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Problem Formulation &amp; 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1DCEB-C71A-BAA2-3A9D-7EA85846F306}"/>
                  </a:ext>
                </a:extLst>
              </p:cNvPr>
              <p:cNvSpPr>
                <a:spLocks noGrp="1"/>
              </p:cNvSpPr>
              <p:nvPr>
                <p:ph idx="4294967295"/>
              </p:nvPr>
            </p:nvSpPr>
            <p:spPr>
              <a:xfrm>
                <a:off x="157656" y="1008888"/>
                <a:ext cx="5475724" cy="4876800"/>
              </a:xfrm>
            </p:spPr>
            <p:txBody>
              <a:bodyPr>
                <a:normAutofit/>
              </a:bodyPr>
              <a:lstStyle/>
              <a:p>
                <a:pPr marL="274320" lvl="1" indent="0">
                  <a:buClr>
                    <a:schemeClr val="tx1"/>
                  </a:buClr>
                  <a:buNone/>
                </a:pPr>
                <a:r>
                  <a:rPr lang="en-US" b="1" dirty="0"/>
                  <a:t>Model architecture and training setup:  </a:t>
                </a:r>
              </a:p>
              <a:p>
                <a:pPr lvl="1">
                  <a:buClr>
                    <a:schemeClr val="tx1"/>
                  </a:buClr>
                  <a:buFont typeface="Wingdings" pitchFamily="2" charset="2"/>
                  <a:buChar char="Ø"/>
                </a:pPr>
                <a:endParaRPr lang="en-US" dirty="0"/>
              </a:p>
              <a:p>
                <a:pPr marL="274320" lvl="1" indent="0">
                  <a:buClr>
                    <a:schemeClr val="tx1"/>
                  </a:buClr>
                  <a:buNone/>
                </a:pPr>
                <a:r>
                  <a:rPr lang="en-US" dirty="0" err="1"/>
                  <a:t>FluidFlowFormer</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3</m:t>
                        </m:r>
                      </m:sup>
                    </m:sSup>
                  </m:oMath>
                </a14:m>
                <a:r>
                  <a:rPr lang="en-US" dirty="0"/>
                  <a:t>) Model:</a:t>
                </a:r>
              </a:p>
              <a:p>
                <a:pPr marL="548640" lvl="2" indent="0">
                  <a:buClr>
                    <a:schemeClr val="tx1"/>
                  </a:buClr>
                  <a:buNone/>
                </a:pPr>
                <a:endParaRPr lang="en-US" dirty="0"/>
              </a:p>
              <a:p>
                <a:pPr lvl="2">
                  <a:buClr>
                    <a:schemeClr val="tx1"/>
                  </a:buClr>
                  <a:buFont typeface="Wingdings" pitchFamily="2" charset="2"/>
                  <a:buChar char="Ø"/>
                </a:pPr>
                <a:r>
                  <a:rPr lang="en-US" dirty="0"/>
                  <a:t>Inspired by the original </a:t>
                </a:r>
                <a:r>
                  <a:rPr lang="en-US" dirty="0" err="1"/>
                  <a:t>FlowFormer</a:t>
                </a:r>
                <a:r>
                  <a:rPr lang="en-US" dirty="0"/>
                  <a:t> </a:t>
                </a:r>
              </a:p>
              <a:p>
                <a:pPr marL="548640" lvl="2" indent="0">
                  <a:buClr>
                    <a:schemeClr val="tx1"/>
                  </a:buClr>
                  <a:buNone/>
                </a:pPr>
                <a:r>
                  <a:rPr lang="en-US" dirty="0"/>
                  <a:t>model</a:t>
                </a:r>
              </a:p>
              <a:p>
                <a:pPr marL="548640" lvl="2" indent="0">
                  <a:buClr>
                    <a:schemeClr val="tx1"/>
                  </a:buClr>
                  <a:buNone/>
                </a:pPr>
                <a:endParaRPr lang="en-US" dirty="0"/>
              </a:p>
            </p:txBody>
          </p:sp>
        </mc:Choice>
        <mc:Fallback xmlns="">
          <p:sp>
            <p:nvSpPr>
              <p:cNvPr id="3" name="Content Placeholder 2">
                <a:extLst>
                  <a:ext uri="{FF2B5EF4-FFF2-40B4-BE49-F238E27FC236}">
                    <a16:creationId xmlns:a16="http://schemas.microsoft.com/office/drawing/2014/main" id="{33A1DCEB-C71A-BAA2-3A9D-7EA85846F306}"/>
                  </a:ext>
                </a:extLst>
              </p:cNvPr>
              <p:cNvSpPr>
                <a:spLocks noGrp="1" noRot="1" noChangeAspect="1" noMove="1" noResize="1" noEditPoints="1" noAdjustHandles="1" noChangeArrowheads="1" noChangeShapeType="1" noTextEdit="1"/>
              </p:cNvSpPr>
              <p:nvPr>
                <p:ph idx="4294967295"/>
              </p:nvPr>
            </p:nvSpPr>
            <p:spPr>
              <a:xfrm>
                <a:off x="157656" y="1008888"/>
                <a:ext cx="5475724" cy="4876800"/>
              </a:xfrm>
              <a:blipFill>
                <a:blip r:embed="rId2"/>
                <a:stretch>
                  <a:fillRect t="-625"/>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C8A94F55-74F2-40CB-00E9-5D054C28EB1B}"/>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Picture 5" descr="A screenshot of a computer&#10;&#10;AI-generated content may be incorrect.">
            <a:extLst>
              <a:ext uri="{FF2B5EF4-FFF2-40B4-BE49-F238E27FC236}">
                <a16:creationId xmlns:a16="http://schemas.microsoft.com/office/drawing/2014/main" id="{5B1E5E68-D4EE-E792-9B0C-A95335658E33}"/>
              </a:ext>
            </a:extLst>
          </p:cNvPr>
          <p:cNvPicPr>
            <a:picLocks noChangeAspect="1"/>
          </p:cNvPicPr>
          <p:nvPr/>
        </p:nvPicPr>
        <p:blipFill>
          <a:blip r:embed="rId3">
            <a:extLst>
              <a:ext uri="{28A0092B-C50C-407E-A947-70E740481C1C}">
                <a14:useLocalDpi xmlns:a14="http://schemas.microsoft.com/office/drawing/2010/main" val="0"/>
              </a:ext>
            </a:extLst>
          </a:blip>
          <a:srcRect l="24401" t="25368" r="15770" b="17000"/>
          <a:stretch/>
        </p:blipFill>
        <p:spPr>
          <a:xfrm>
            <a:off x="4695892" y="2057401"/>
            <a:ext cx="7496108" cy="4696032"/>
          </a:xfrm>
          <a:prstGeom prst="rect">
            <a:avLst/>
          </a:prstGeom>
        </p:spPr>
      </p:pic>
      <p:pic>
        <p:nvPicPr>
          <p:cNvPr id="7" name="Picture 6" descr="A red and blue spots&#10;&#10;AI-generated content may be incorrect.">
            <a:extLst>
              <a:ext uri="{FF2B5EF4-FFF2-40B4-BE49-F238E27FC236}">
                <a16:creationId xmlns:a16="http://schemas.microsoft.com/office/drawing/2014/main" id="{525BC65F-C332-F76D-AFC1-B0AAAFF539A9}"/>
              </a:ext>
            </a:extLst>
          </p:cNvPr>
          <p:cNvPicPr>
            <a:picLocks noChangeAspect="1"/>
          </p:cNvPicPr>
          <p:nvPr/>
        </p:nvPicPr>
        <p:blipFill>
          <a:blip r:embed="rId4" cstate="print">
            <a:extLst>
              <a:ext uri="{28A0092B-C50C-407E-A947-70E740481C1C}">
                <a14:useLocalDpi xmlns:a14="http://schemas.microsoft.com/office/drawing/2010/main" val="0"/>
              </a:ext>
            </a:extLst>
          </a:blip>
          <a:srcRect t="15214" r="66482" b="15386"/>
          <a:stretch/>
        </p:blipFill>
        <p:spPr>
          <a:xfrm>
            <a:off x="4695892" y="2387522"/>
            <a:ext cx="978341" cy="1059890"/>
          </a:xfrm>
          <a:prstGeom prst="rect">
            <a:avLst/>
          </a:prstGeom>
        </p:spPr>
      </p:pic>
      <p:sp>
        <p:nvSpPr>
          <p:cNvPr id="9" name="TextBox 8">
            <a:extLst>
              <a:ext uri="{FF2B5EF4-FFF2-40B4-BE49-F238E27FC236}">
                <a16:creationId xmlns:a16="http://schemas.microsoft.com/office/drawing/2014/main" id="{66D3A93F-D948-48BE-6893-A9377270E79C}"/>
              </a:ext>
            </a:extLst>
          </p:cNvPr>
          <p:cNvSpPr txBox="1"/>
          <p:nvPr/>
        </p:nvSpPr>
        <p:spPr>
          <a:xfrm>
            <a:off x="4744809" y="2387522"/>
            <a:ext cx="945729" cy="307777"/>
          </a:xfrm>
          <a:prstGeom prst="rect">
            <a:avLst/>
          </a:prstGeom>
          <a:noFill/>
        </p:spPr>
        <p:txBody>
          <a:bodyPr wrap="square" rtlCol="0">
            <a:spAutoFit/>
          </a:bodyPr>
          <a:lstStyle/>
          <a:p>
            <a:r>
              <a:rPr lang="en-US" sz="1400" b="1" dirty="0"/>
              <a:t>Source</a:t>
            </a:r>
          </a:p>
        </p:txBody>
      </p:sp>
      <p:pic>
        <p:nvPicPr>
          <p:cNvPr id="10" name="Picture 9" descr="A red and blue spots&#10;&#10;AI-generated content may be incorrect.">
            <a:extLst>
              <a:ext uri="{FF2B5EF4-FFF2-40B4-BE49-F238E27FC236}">
                <a16:creationId xmlns:a16="http://schemas.microsoft.com/office/drawing/2014/main" id="{7FB22A15-433D-FBDB-AF75-3E25891E1AE6}"/>
              </a:ext>
            </a:extLst>
          </p:cNvPr>
          <p:cNvPicPr>
            <a:picLocks noChangeAspect="1"/>
          </p:cNvPicPr>
          <p:nvPr/>
        </p:nvPicPr>
        <p:blipFill>
          <a:blip r:embed="rId4" cstate="print">
            <a:extLst>
              <a:ext uri="{28A0092B-C50C-407E-A947-70E740481C1C}">
                <a14:useLocalDpi xmlns:a14="http://schemas.microsoft.com/office/drawing/2010/main" val="0"/>
              </a:ext>
            </a:extLst>
          </a:blip>
          <a:srcRect t="15214" r="66482" b="15386"/>
          <a:stretch/>
        </p:blipFill>
        <p:spPr>
          <a:xfrm>
            <a:off x="4686033" y="4696359"/>
            <a:ext cx="978342" cy="1059890"/>
          </a:xfrm>
          <a:prstGeom prst="rect">
            <a:avLst/>
          </a:prstGeom>
        </p:spPr>
      </p:pic>
      <p:sp>
        <p:nvSpPr>
          <p:cNvPr id="11" name="TextBox 10">
            <a:extLst>
              <a:ext uri="{FF2B5EF4-FFF2-40B4-BE49-F238E27FC236}">
                <a16:creationId xmlns:a16="http://schemas.microsoft.com/office/drawing/2014/main" id="{92CCFAD0-DEC9-48DD-6C12-5AF05351139A}"/>
              </a:ext>
            </a:extLst>
          </p:cNvPr>
          <p:cNvSpPr txBox="1"/>
          <p:nvPr/>
        </p:nvSpPr>
        <p:spPr>
          <a:xfrm>
            <a:off x="4621900" y="4637403"/>
            <a:ext cx="1060574" cy="307777"/>
          </a:xfrm>
          <a:prstGeom prst="rect">
            <a:avLst/>
          </a:prstGeom>
          <a:noFill/>
        </p:spPr>
        <p:txBody>
          <a:bodyPr wrap="square" rtlCol="0">
            <a:spAutoFit/>
          </a:bodyPr>
          <a:lstStyle/>
          <a:p>
            <a:r>
              <a:rPr lang="en-US" sz="1400" b="1"/>
              <a:t>Source</a:t>
            </a:r>
          </a:p>
        </p:txBody>
      </p:sp>
      <p:pic>
        <p:nvPicPr>
          <p:cNvPr id="16" name="Picture 15" descr="A red and blue spots&#10;&#10;AI-generated content may be incorrect.">
            <a:extLst>
              <a:ext uri="{FF2B5EF4-FFF2-40B4-BE49-F238E27FC236}">
                <a16:creationId xmlns:a16="http://schemas.microsoft.com/office/drawing/2014/main" id="{FEBDE1FF-E070-1CF9-B770-B65005C68E75}"/>
              </a:ext>
            </a:extLst>
          </p:cNvPr>
          <p:cNvPicPr>
            <a:picLocks noChangeAspect="1"/>
          </p:cNvPicPr>
          <p:nvPr/>
        </p:nvPicPr>
        <p:blipFill>
          <a:blip r:embed="rId5" cstate="print">
            <a:extLst>
              <a:ext uri="{28A0092B-C50C-407E-A947-70E740481C1C}">
                <a14:useLocalDpi xmlns:a14="http://schemas.microsoft.com/office/drawing/2010/main" val="0"/>
              </a:ext>
            </a:extLst>
          </a:blip>
          <a:srcRect l="66358" t="15214" r="801" b="12536"/>
          <a:stretch/>
        </p:blipFill>
        <p:spPr>
          <a:xfrm>
            <a:off x="4691289" y="5836137"/>
            <a:ext cx="963381" cy="1021863"/>
          </a:xfrm>
          <a:prstGeom prst="rect">
            <a:avLst/>
          </a:prstGeom>
        </p:spPr>
      </p:pic>
      <p:pic>
        <p:nvPicPr>
          <p:cNvPr id="17" name="Picture 16" descr="A red and blue spots&#10;&#10;AI-generated content may be incorrect.">
            <a:extLst>
              <a:ext uri="{FF2B5EF4-FFF2-40B4-BE49-F238E27FC236}">
                <a16:creationId xmlns:a16="http://schemas.microsoft.com/office/drawing/2014/main" id="{0EB85CD4-6D6D-BB83-4804-272C3A007117}"/>
              </a:ext>
            </a:extLst>
          </p:cNvPr>
          <p:cNvPicPr>
            <a:picLocks noChangeAspect="1"/>
          </p:cNvPicPr>
          <p:nvPr/>
        </p:nvPicPr>
        <p:blipFill>
          <a:blip r:embed="rId6" cstate="print">
            <a:extLst>
              <a:ext uri="{28A0092B-C50C-407E-A947-70E740481C1C}">
                <a14:useLocalDpi xmlns:a14="http://schemas.microsoft.com/office/drawing/2010/main" val="0"/>
              </a:ext>
            </a:extLst>
          </a:blip>
          <a:srcRect l="33518" t="15214" r="33641" b="12536"/>
          <a:stretch/>
        </p:blipFill>
        <p:spPr>
          <a:xfrm>
            <a:off x="4687651" y="3530506"/>
            <a:ext cx="945729" cy="1059908"/>
          </a:xfrm>
          <a:prstGeom prst="rect">
            <a:avLst/>
          </a:prstGeom>
        </p:spPr>
      </p:pic>
      <p:sp>
        <p:nvSpPr>
          <p:cNvPr id="18" name="TextBox 17">
            <a:extLst>
              <a:ext uri="{FF2B5EF4-FFF2-40B4-BE49-F238E27FC236}">
                <a16:creationId xmlns:a16="http://schemas.microsoft.com/office/drawing/2014/main" id="{E177AFC4-57F0-F2F1-4B60-D38522FEE81A}"/>
              </a:ext>
            </a:extLst>
          </p:cNvPr>
          <p:cNvSpPr txBox="1"/>
          <p:nvPr/>
        </p:nvSpPr>
        <p:spPr>
          <a:xfrm>
            <a:off x="4712197" y="3483517"/>
            <a:ext cx="978341" cy="307777"/>
          </a:xfrm>
          <a:prstGeom prst="rect">
            <a:avLst/>
          </a:prstGeom>
          <a:noFill/>
        </p:spPr>
        <p:txBody>
          <a:bodyPr wrap="square" rtlCol="0">
            <a:spAutoFit/>
          </a:bodyPr>
          <a:lstStyle/>
          <a:p>
            <a:r>
              <a:rPr lang="en-US" sz="1400" b="1" dirty="0"/>
              <a:t>Target</a:t>
            </a:r>
          </a:p>
        </p:txBody>
      </p:sp>
      <p:sp>
        <p:nvSpPr>
          <p:cNvPr id="19" name="TextBox 18">
            <a:extLst>
              <a:ext uri="{FF2B5EF4-FFF2-40B4-BE49-F238E27FC236}">
                <a16:creationId xmlns:a16="http://schemas.microsoft.com/office/drawing/2014/main" id="{0A59ADB0-9170-F892-17B6-C9992C7EE3B1}"/>
              </a:ext>
            </a:extLst>
          </p:cNvPr>
          <p:cNvSpPr txBox="1"/>
          <p:nvPr/>
        </p:nvSpPr>
        <p:spPr>
          <a:xfrm>
            <a:off x="4621900" y="5748310"/>
            <a:ext cx="1175868" cy="307777"/>
          </a:xfrm>
          <a:prstGeom prst="rect">
            <a:avLst/>
          </a:prstGeom>
          <a:noFill/>
        </p:spPr>
        <p:txBody>
          <a:bodyPr wrap="square" rtlCol="0">
            <a:spAutoFit/>
          </a:bodyPr>
          <a:lstStyle/>
          <a:p>
            <a:r>
              <a:rPr lang="en-US" sz="1400" b="1"/>
              <a:t>Prediction</a:t>
            </a:r>
          </a:p>
        </p:txBody>
      </p:sp>
      <p:pic>
        <p:nvPicPr>
          <p:cNvPr id="20" name="Picture 19" descr="A red and blue spots&#10;&#10;AI-generated content may be incorrect.">
            <a:extLst>
              <a:ext uri="{FF2B5EF4-FFF2-40B4-BE49-F238E27FC236}">
                <a16:creationId xmlns:a16="http://schemas.microsoft.com/office/drawing/2014/main" id="{E537F4B7-8ABD-ADE8-1ED3-8F7FFAAE8199}"/>
              </a:ext>
            </a:extLst>
          </p:cNvPr>
          <p:cNvPicPr>
            <a:picLocks noChangeAspect="1"/>
          </p:cNvPicPr>
          <p:nvPr/>
        </p:nvPicPr>
        <p:blipFill>
          <a:blip r:embed="rId7" cstate="print">
            <a:extLst>
              <a:ext uri="{28A0092B-C50C-407E-A947-70E740481C1C}">
                <a14:useLocalDpi xmlns:a14="http://schemas.microsoft.com/office/drawing/2010/main" val="0"/>
              </a:ext>
            </a:extLst>
          </a:blip>
          <a:srcRect l="66358" t="15214" r="801" b="12536"/>
          <a:stretch/>
        </p:blipFill>
        <p:spPr>
          <a:xfrm rot="18355559">
            <a:off x="7374665" y="5536366"/>
            <a:ext cx="634805" cy="388708"/>
          </a:xfrm>
          <a:prstGeom prst="rect">
            <a:avLst/>
          </a:prstGeom>
        </p:spPr>
      </p:pic>
      <p:sp>
        <p:nvSpPr>
          <p:cNvPr id="21" name="Rectangle 20">
            <a:extLst>
              <a:ext uri="{FF2B5EF4-FFF2-40B4-BE49-F238E27FC236}">
                <a16:creationId xmlns:a16="http://schemas.microsoft.com/office/drawing/2014/main" id="{AA666617-FC64-4F07-AE0C-9F27152F2C44}"/>
              </a:ext>
            </a:extLst>
          </p:cNvPr>
          <p:cNvSpPr/>
          <p:nvPr/>
        </p:nvSpPr>
        <p:spPr>
          <a:xfrm>
            <a:off x="9115490" y="5210194"/>
            <a:ext cx="276999" cy="103240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507175B8-7230-D656-E388-A1091A82E9A6}"/>
              </a:ext>
            </a:extLst>
          </p:cNvPr>
          <p:cNvSpPr txBox="1"/>
          <p:nvPr/>
        </p:nvSpPr>
        <p:spPr>
          <a:xfrm rot="5400000">
            <a:off x="8781713" y="5587896"/>
            <a:ext cx="1000183" cy="276999"/>
          </a:xfrm>
          <a:prstGeom prst="rect">
            <a:avLst/>
          </a:prstGeom>
          <a:noFill/>
        </p:spPr>
        <p:txBody>
          <a:bodyPr wrap="square" rtlCol="0">
            <a:spAutoFit/>
          </a:bodyPr>
          <a:lstStyle/>
          <a:p>
            <a:r>
              <a:rPr lang="en-US" sz="1200" b="1" err="1"/>
              <a:t>ConvLSTM</a:t>
            </a:r>
            <a:endParaRPr lang="en-US" sz="1200" b="1"/>
          </a:p>
        </p:txBody>
      </p:sp>
    </p:spTree>
    <p:extLst>
      <p:ext uri="{BB962C8B-B14F-4D97-AF65-F5344CB8AC3E}">
        <p14:creationId xmlns:p14="http://schemas.microsoft.com/office/powerpoint/2010/main" val="3206399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3D88D-C6DB-818B-A22C-B48677799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A7B2C-617B-9642-5EBC-1384293FA3C5}"/>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Problem Formulation &amp; 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7C8D7B-717F-AC7D-8398-B7CCAAF1CE71}"/>
                  </a:ext>
                </a:extLst>
              </p:cNvPr>
              <p:cNvSpPr>
                <a:spLocks noGrp="1"/>
              </p:cNvSpPr>
              <p:nvPr>
                <p:ph idx="4294967295"/>
              </p:nvPr>
            </p:nvSpPr>
            <p:spPr>
              <a:xfrm>
                <a:off x="129521" y="829994"/>
                <a:ext cx="11617002" cy="6126480"/>
              </a:xfrm>
            </p:spPr>
            <p:txBody>
              <a:bodyPr>
                <a:normAutofit fontScale="92500" lnSpcReduction="10000"/>
              </a:bodyPr>
              <a:lstStyle/>
              <a:p>
                <a:pPr marL="274320" lvl="1" indent="0">
                  <a:buClr>
                    <a:schemeClr val="tx1"/>
                  </a:buClr>
                  <a:buNone/>
                </a:pPr>
                <a:r>
                  <a:rPr lang="en-US" b="1"/>
                  <a:t>Evaluation Metrics</a:t>
                </a:r>
                <a:endParaRPr lang="en-US"/>
              </a:p>
              <a:p>
                <a:pPr lvl="2">
                  <a:buClr>
                    <a:schemeClr val="tx1"/>
                  </a:buClr>
                </a:pPr>
                <a:r>
                  <a:rPr lang="en-US" sz="1700" b="1"/>
                  <a:t>End-Point Error (EPE): </a:t>
                </a:r>
                <a:r>
                  <a:rPr lang="en-US" sz="1700"/>
                  <a:t>The most common loss function and evaluation metric for optical flow estimation problems. It quantifies the accuracy of optical flow predictions by computing the Euclidean distance between the predicted optical flow vectors and the corresponding ground truth flow vectors.</a:t>
                </a:r>
                <a:endParaRPr lang="en-US" sz="1700" b="1"/>
              </a:p>
              <a:p>
                <a:pPr lvl="2">
                  <a:buClr>
                    <a:schemeClr val="tx1"/>
                  </a:buClr>
                </a:pPr>
                <a:endParaRPr lang="en-US"/>
              </a:p>
              <a:p>
                <a:pPr marL="548640" lvl="2" indent="0">
                  <a:buClr>
                    <a:schemeClr val="tx1"/>
                  </a:buCl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𝐸𝑃𝐸</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𝑔𝑡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𝑔𝑡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e>
                          </m:rad>
                        </m:e>
                      </m:nary>
                    </m:oMath>
                  </m:oMathPara>
                </a14:m>
                <a:endParaRPr lang="en-US"/>
              </a:p>
              <a:p>
                <a:pPr>
                  <a:buNone/>
                </a:pPr>
                <a:r>
                  <a:rPr lang="en-US" sz="1700"/>
                  <a:t>where:</a:t>
                </a:r>
              </a:p>
              <a:p>
                <a:r>
                  <a:rPr lang="en-US" sz="1700"/>
                  <a:t>(</a:t>
                </a:r>
                <a14:m>
                  <m:oMath xmlns:m="http://schemas.openxmlformats.org/officeDocument/2006/math">
                    <m:sSub>
                      <m:sSubPr>
                        <m:ctrlPr>
                          <a:rPr lang="en-US" sz="1700" i="1" smtClean="0">
                            <a:latin typeface="Cambria Math" panose="02040503050406030204" pitchFamily="18" charset="0"/>
                          </a:rPr>
                        </m:ctrlPr>
                      </m:sSubPr>
                      <m:e>
                        <m:r>
                          <a:rPr lang="en-US" sz="1700" i="1">
                            <a:latin typeface="Cambria Math" panose="02040503050406030204" pitchFamily="18" charset="0"/>
                          </a:rPr>
                          <m:t>𝑢</m:t>
                        </m:r>
                      </m:e>
                      <m:sub>
                        <m:r>
                          <a:rPr lang="en-US" sz="1700" i="1">
                            <a:latin typeface="Cambria Math" panose="02040503050406030204" pitchFamily="18" charset="0"/>
                          </a:rPr>
                          <m:t>𝑝</m:t>
                        </m:r>
                      </m:sub>
                    </m:sSub>
                    <m:r>
                      <a:rPr lang="en-US" sz="1700" b="0" i="1" smtClean="0">
                        <a:latin typeface="Cambria Math" panose="02040503050406030204" pitchFamily="18" charset="0"/>
                      </a:rPr>
                      <m:t>, </m:t>
                    </m:r>
                    <m:sSub>
                      <m:sSubPr>
                        <m:ctrlPr>
                          <a:rPr lang="en-US" sz="1700" i="1">
                            <a:latin typeface="Cambria Math" panose="02040503050406030204" pitchFamily="18" charset="0"/>
                            <a:ea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𝑣</m:t>
                        </m:r>
                      </m:e>
                      <m:sub>
                        <m:r>
                          <a:rPr lang="en-US" sz="1700" b="0" i="1" smtClean="0">
                            <a:latin typeface="Cambria Math" panose="02040503050406030204" pitchFamily="18" charset="0"/>
                            <a:ea typeface="Cambria Math" panose="02040503050406030204" pitchFamily="18" charset="0"/>
                          </a:rPr>
                          <m:t>𝑝</m:t>
                        </m:r>
                      </m:sub>
                    </m:sSub>
                    <m:r>
                      <a:rPr lang="en-US" sz="1700" b="0" i="1" smtClean="0">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 </m:t>
                    </m:r>
                  </m:oMath>
                </a14:m>
                <a:r>
                  <a:rPr lang="en-US" sz="1700"/>
                  <a:t>are predicted optical flow vectors, and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𝑢</m:t>
                        </m:r>
                      </m:e>
                      <m:sub>
                        <m:r>
                          <a:rPr lang="en-US" sz="1700" b="0" i="1" smtClean="0">
                            <a:latin typeface="Cambria Math" panose="02040503050406030204" pitchFamily="18" charset="0"/>
                          </a:rPr>
                          <m:t>𝑔𝑡</m:t>
                        </m:r>
                      </m:sub>
                    </m:sSub>
                    <m:r>
                      <a:rPr lang="en-US" sz="1700" i="1">
                        <a:latin typeface="Cambria Math" panose="02040503050406030204" pitchFamily="18" charset="0"/>
                      </a:rPr>
                      <m:t>, </m:t>
                    </m:r>
                    <m:sSub>
                      <m:sSubPr>
                        <m:ctrlPr>
                          <a:rPr lang="en-US" sz="1700" i="1">
                            <a:latin typeface="Cambria Math" panose="02040503050406030204" pitchFamily="18" charset="0"/>
                            <a:ea typeface="Cambria Math" panose="02040503050406030204" pitchFamily="18" charset="0"/>
                          </a:rPr>
                        </m:ctrlPr>
                      </m:sSubPr>
                      <m:e>
                        <m:r>
                          <a:rPr lang="en-US" sz="1700" i="1">
                            <a:latin typeface="Cambria Math" panose="02040503050406030204" pitchFamily="18" charset="0"/>
                            <a:ea typeface="Cambria Math" panose="02040503050406030204" pitchFamily="18" charset="0"/>
                          </a:rPr>
                          <m:t>𝑣</m:t>
                        </m:r>
                      </m:e>
                      <m:sub>
                        <m:r>
                          <a:rPr lang="en-US" sz="1700" b="0" i="1" smtClean="0">
                            <a:latin typeface="Cambria Math" panose="02040503050406030204" pitchFamily="18" charset="0"/>
                            <a:ea typeface="Cambria Math" panose="02040503050406030204" pitchFamily="18" charset="0"/>
                          </a:rPr>
                          <m:t>𝑔𝑡</m:t>
                        </m:r>
                      </m:sub>
                    </m:sSub>
                    <m:r>
                      <a:rPr lang="en-US" sz="1700" i="1">
                        <a:latin typeface="Cambria Math" panose="02040503050406030204" pitchFamily="18" charset="0"/>
                        <a:ea typeface="Cambria Math" panose="02040503050406030204" pitchFamily="18" charset="0"/>
                      </a:rPr>
                      <m:t>)</m:t>
                    </m:r>
                  </m:oMath>
                </a14:m>
                <a:r>
                  <a:rPr lang="en-US" sz="1700"/>
                  <a:t> are the ground truth optical flow vectors.</a:t>
                </a:r>
              </a:p>
              <a:p>
                <a:pPr>
                  <a:buFont typeface="Arial" panose="020B0604020202020204" pitchFamily="34" charset="0"/>
                  <a:buChar char="•"/>
                </a:pPr>
                <a:r>
                  <a:rPr lang="en-US" sz="1700"/>
                  <a:t>N is the total number of pixels evaluated.</a:t>
                </a:r>
              </a:p>
              <a:p>
                <a:pPr>
                  <a:buFont typeface="Arial" panose="020B0604020202020204" pitchFamily="34" charset="0"/>
                  <a:buChar char="•"/>
                </a:pPr>
                <a14:m>
                  <m:oMath xmlns:m="http://schemas.openxmlformats.org/officeDocument/2006/math">
                    <m:r>
                      <a:rPr lang="en-US" sz="1700" b="0" i="1" smtClean="0">
                        <a:latin typeface="Cambria Math" panose="02040503050406030204" pitchFamily="18" charset="0"/>
                      </a:rPr>
                      <m:t>𝑖</m:t>
                    </m:r>
                  </m:oMath>
                </a14:m>
                <a:r>
                  <a:rPr lang="en-US" sz="1700"/>
                  <a:t> indexes each pixel location.</a:t>
                </a:r>
              </a:p>
              <a:p>
                <a:pPr lvl="2">
                  <a:buClr>
                    <a:schemeClr val="tx1"/>
                  </a:buClr>
                </a:pPr>
                <a:endParaRPr lang="en-US"/>
              </a:p>
              <a:p>
                <a:pPr lvl="2">
                  <a:buClr>
                    <a:schemeClr val="tx1"/>
                  </a:buClr>
                </a:pPr>
                <a:endParaRPr lang="en-US"/>
              </a:p>
              <a:p>
                <a:pPr lvl="2">
                  <a:buClr>
                    <a:schemeClr val="tx1"/>
                  </a:buClr>
                </a:pPr>
                <a:r>
                  <a:rPr lang="en-US" sz="1700" b="1"/>
                  <a:t>Perceptual Loss: </a:t>
                </a:r>
                <a:r>
                  <a:rPr lang="en-US" sz="1700"/>
                  <a:t>Measures differences between predicted and ground-truth images based on high-level feature maps extracted from pretrained neural networks (usually VGG or </a:t>
                </a:r>
                <a:r>
                  <a:rPr lang="en-US" sz="1700" err="1"/>
                  <a:t>ResNet</a:t>
                </a:r>
                <a:r>
                  <a:rPr lang="en-US" sz="1700"/>
                  <a:t>). Unlike pixel-level losses, perceptual loss emphasizes visual quality by comparing structural or textural information.</a:t>
                </a:r>
              </a:p>
              <a:p>
                <a:pPr lvl="3">
                  <a:buClr>
                    <a:schemeClr val="tx1"/>
                  </a:buClr>
                </a:pPr>
                <a:endParaRPr lang="en-US"/>
              </a:p>
              <a:p>
                <a:pPr marL="822960" lvl="3" indent="0">
                  <a:buClr>
                    <a:schemeClr val="tx1"/>
                  </a:buCl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𝑝𝑒𝑟𝑐𝑒𝑝𝑡𝑢𝑎𝑙</m:t>
                          </m:r>
                        </m:sub>
                      </m:sSub>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d>
                                <m:dPr>
                                  <m:ctrlPr>
                                    <a:rPr lang="en-US" b="0" i="1" smtClean="0">
                                      <a:latin typeface="Cambria Math" panose="02040503050406030204" pitchFamily="18" charset="0"/>
                                      <a:ea typeface="Cambria Math" panose="02040503050406030204" pitchFamily="18" charset="0"/>
                                    </a:rPr>
                                  </m:ctrlPr>
                                </m:d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d>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a:p>
              <a:p>
                <a:pPr>
                  <a:buNone/>
                </a:pPr>
                <a:r>
                  <a:rPr lang="en-US" sz="1700"/>
                  <a:t>Where:</a:t>
                </a:r>
              </a:p>
              <a:p>
                <a:pPr>
                  <a:buFont typeface="Arial" panose="020B0604020202020204" pitchFamily="34" charset="0"/>
                  <a:buChar char="•"/>
                </a:pPr>
                <a14:m>
                  <m:oMath xmlns:m="http://schemas.openxmlformats.org/officeDocument/2006/math">
                    <m:acc>
                      <m:accPr>
                        <m:chr m:val="̂"/>
                        <m:ctrlPr>
                          <a:rPr lang="en-US" sz="1700" b="0" i="1" smtClean="0">
                            <a:latin typeface="Cambria Math" panose="02040503050406030204" pitchFamily="18" charset="0"/>
                            <a:ea typeface="Cambria Math" panose="02040503050406030204" pitchFamily="18" charset="0"/>
                          </a:rPr>
                        </m:ctrlPr>
                      </m:accPr>
                      <m:e>
                        <m:r>
                          <a:rPr lang="en-US" sz="1700" b="0" i="1" smtClean="0">
                            <a:latin typeface="Cambria Math" panose="02040503050406030204" pitchFamily="18" charset="0"/>
                            <a:ea typeface="Cambria Math" panose="02040503050406030204" pitchFamily="18" charset="0"/>
                          </a:rPr>
                          <m:t>𝑦</m:t>
                        </m:r>
                      </m:e>
                    </m:acc>
                    <m:r>
                      <a:rPr lang="en-US" sz="1700" b="0" i="1" smtClean="0">
                        <a:latin typeface="Cambria Math" panose="02040503050406030204" pitchFamily="18" charset="0"/>
                        <a:ea typeface="Cambria Math" panose="02040503050406030204" pitchFamily="18" charset="0"/>
                      </a:rPr>
                      <m:t> </m:t>
                    </m:r>
                  </m:oMath>
                </a14:m>
                <a:r>
                  <a:rPr lang="en-US" sz="1700"/>
                  <a:t> and y represent </a:t>
                </a:r>
                <a:r>
                  <a:rPr lang="en-US" sz="1700" b="1"/>
                  <a:t>predicted</a:t>
                </a:r>
                <a:r>
                  <a:rPr lang="en-US" sz="1700"/>
                  <a:t> and </a:t>
                </a:r>
                <a:r>
                  <a:rPr lang="en-US" sz="1700" b="1"/>
                  <a:t>ground-truth images</a:t>
                </a:r>
                <a:r>
                  <a:rPr lang="en-US" sz="1700"/>
                  <a:t>, respectively.</a:t>
                </a:r>
              </a:p>
              <a:p>
                <a:pPr>
                  <a:buFont typeface="Arial" panose="020B0604020202020204" pitchFamily="34" charset="0"/>
                  <a:buChar char="•"/>
                </a:pPr>
                <a14:m>
                  <m:oMath xmlns:m="http://schemas.openxmlformats.org/officeDocument/2006/math">
                    <m:r>
                      <a:rPr lang="en-US" sz="1700" b="0" i="1" smtClean="0">
                        <a:latin typeface="Cambria Math" panose="02040503050406030204" pitchFamily="18" charset="0"/>
                        <a:ea typeface="Cambria Math" panose="02040503050406030204" pitchFamily="18" charset="0"/>
                      </a:rPr>
                      <m:t>𝜙</m:t>
                    </m:r>
                    <m:d>
                      <m:dPr>
                        <m:ctrlPr>
                          <a:rPr lang="en-US" sz="1700" b="0" i="1" smtClean="0">
                            <a:latin typeface="Cambria Math" panose="02040503050406030204" pitchFamily="18" charset="0"/>
                            <a:ea typeface="Cambria Math" panose="02040503050406030204" pitchFamily="18" charset="0"/>
                          </a:rPr>
                        </m:ctrlPr>
                      </m:dPr>
                      <m:e>
                        <m:r>
                          <a:rPr lang="en-US" sz="1700" b="0" i="1" smtClean="0">
                            <a:latin typeface="Cambria Math" panose="02040503050406030204" pitchFamily="18" charset="0"/>
                            <a:ea typeface="Cambria Math" panose="02040503050406030204" pitchFamily="18" charset="0"/>
                          </a:rPr>
                          <m:t>.</m:t>
                        </m:r>
                      </m:e>
                    </m:d>
                    <m:r>
                      <a:rPr lang="en-US" sz="1700" b="0" i="1" smtClean="0">
                        <a:latin typeface="Cambria Math" panose="02040503050406030204" pitchFamily="18" charset="0"/>
                        <a:ea typeface="Cambria Math" panose="02040503050406030204" pitchFamily="18" charset="0"/>
                      </a:rPr>
                      <m:t> </m:t>
                    </m:r>
                  </m:oMath>
                </a14:m>
                <a:r>
                  <a:rPr lang="en-US" sz="1700"/>
                  <a:t>is a </a:t>
                </a:r>
                <a:r>
                  <a:rPr lang="en-US" sz="1700" b="1"/>
                  <a:t>feature extractor</a:t>
                </a:r>
                <a:r>
                  <a:rPr lang="en-US" sz="1700"/>
                  <a:t> (e.g., VGG19 layers).</a:t>
                </a:r>
              </a:p>
              <a:p>
                <a:r>
                  <a:rPr lang="en-US" sz="1700"/>
                  <a:t>Minimizing this loss improves </a:t>
                </a:r>
                <a:r>
                  <a:rPr lang="en-US" sz="1700" b="1"/>
                  <a:t>realism</a:t>
                </a:r>
                <a:r>
                  <a:rPr lang="en-US" sz="1700"/>
                  <a:t> and </a:t>
                </a:r>
                <a:r>
                  <a:rPr lang="en-US" sz="1700" b="1"/>
                  <a:t>visual fidelity</a:t>
                </a:r>
                <a:r>
                  <a:rPr lang="en-US" sz="1700"/>
                  <a:t>.</a:t>
                </a:r>
              </a:p>
              <a:p>
                <a:pPr lvl="3">
                  <a:buClr>
                    <a:schemeClr val="tx1"/>
                  </a:buClr>
                </a:pPr>
                <a:endParaRPr lang="en-US"/>
              </a:p>
              <a:p>
                <a:pPr lvl="3">
                  <a:buClr>
                    <a:schemeClr val="tx1"/>
                  </a:buClr>
                </a:pPr>
                <a:endParaRPr lang="en-US"/>
              </a:p>
              <a:p>
                <a:pPr lvl="2">
                  <a:buClr>
                    <a:schemeClr val="tx1">
                      <a:lumMod val="90000"/>
                      <a:lumOff val="10000"/>
                    </a:schemeClr>
                  </a:buClr>
                </a:pPr>
                <a:endParaRPr lang="en-US"/>
              </a:p>
            </p:txBody>
          </p:sp>
        </mc:Choice>
        <mc:Fallback xmlns="">
          <p:sp>
            <p:nvSpPr>
              <p:cNvPr id="3" name="Content Placeholder 2">
                <a:extLst>
                  <a:ext uri="{FF2B5EF4-FFF2-40B4-BE49-F238E27FC236}">
                    <a16:creationId xmlns:a16="http://schemas.microsoft.com/office/drawing/2014/main" id="{177C8D7B-717F-AC7D-8398-B7CCAAF1CE71}"/>
                  </a:ext>
                </a:extLst>
              </p:cNvPr>
              <p:cNvSpPr>
                <a:spLocks noGrp="1" noRot="1" noChangeAspect="1" noMove="1" noResize="1" noEditPoints="1" noAdjustHandles="1" noChangeArrowheads="1" noChangeShapeType="1" noTextEdit="1"/>
              </p:cNvSpPr>
              <p:nvPr>
                <p:ph idx="4294967295"/>
              </p:nvPr>
            </p:nvSpPr>
            <p:spPr>
              <a:xfrm>
                <a:off x="129521" y="829994"/>
                <a:ext cx="11617002" cy="6126480"/>
              </a:xfrm>
              <a:blipFill>
                <a:blip r:embed="rId2"/>
                <a:stretch>
                  <a:fillRect l="-262" t="-995" r="-63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C6387D07-AED0-B792-020D-657FA8B5B8F5}"/>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28884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F9D54-7708-C581-A56A-3916E768D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94BD0-2EE7-1B8C-7527-ED0C9466F734}"/>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Problem Formulation &amp; 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C72DFF-F82D-8129-B797-892ABCFCA1D8}"/>
                  </a:ext>
                </a:extLst>
              </p:cNvPr>
              <p:cNvSpPr>
                <a:spLocks noGrp="1"/>
              </p:cNvSpPr>
              <p:nvPr>
                <p:ph idx="4294967295"/>
              </p:nvPr>
            </p:nvSpPr>
            <p:spPr>
              <a:xfrm>
                <a:off x="157656" y="1008888"/>
                <a:ext cx="11617002" cy="4876800"/>
              </a:xfrm>
            </p:spPr>
            <p:txBody>
              <a:bodyPr>
                <a:normAutofit/>
              </a:bodyPr>
              <a:lstStyle/>
              <a:p>
                <a:pPr marL="274320" lvl="1" indent="0">
                  <a:buClr>
                    <a:schemeClr val="tx1"/>
                  </a:buClr>
                  <a:buNone/>
                </a:pPr>
                <a:r>
                  <a:rPr lang="en-US" b="1"/>
                  <a:t>Evaluation Metrics:</a:t>
                </a:r>
                <a:endParaRPr lang="en-US"/>
              </a:p>
              <a:p>
                <a:pPr lvl="3">
                  <a:buClr>
                    <a:schemeClr val="tx1"/>
                  </a:buClr>
                </a:pPr>
                <a:endParaRPr lang="en-US"/>
              </a:p>
              <a:p>
                <a:pPr lvl="2">
                  <a:buClr>
                    <a:schemeClr val="tx1"/>
                  </a:buClr>
                </a:pPr>
                <a:r>
                  <a:rPr lang="en-US" sz="1600" b="1"/>
                  <a:t>Gradient Loss: </a:t>
                </a:r>
                <a:r>
                  <a:rPr lang="en-US"/>
                  <a:t>Gradient loss ensures spatial smoothness and structural consistency by comparing the image gradients (edges and structural details) between predicted and target images. This loss reduces visual artifacts by penalizing abrupt spatial variations.</a:t>
                </a:r>
              </a:p>
              <a:p>
                <a:pPr marL="548640" lvl="2" indent="0">
                  <a:buClr>
                    <a:schemeClr val="tx1"/>
                  </a:buClr>
                  <a:buNone/>
                </a:pPr>
                <a:endParaRPr lang="en-US"/>
              </a:p>
              <a:p>
                <a:pPr marL="548640" lvl="2" indent="0">
                  <a:buClr>
                    <a:schemeClr val="tx1"/>
                  </a:buCl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𝑔𝑟𝑎𝑑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e>
                          </m:d>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r>
                                    <a:rPr lang="en-US" i="1">
                                      <a:latin typeface="Cambria Math" panose="02040503050406030204" pitchFamily="18" charset="0"/>
                                    </a:rPr>
                                    <m:t>𝑦</m:t>
                                  </m:r>
                                </m:e>
                              </m:d>
                            </m:e>
                          </m:d>
                        </m:e>
                        <m:sub>
                          <m:r>
                            <a:rPr lang="en-US" i="1">
                              <a:latin typeface="Cambria Math" panose="02040503050406030204" pitchFamily="18" charset="0"/>
                            </a:rPr>
                            <m:t>1</m:t>
                          </m:r>
                        </m:sub>
                      </m:sSub>
                    </m:oMath>
                  </m:oMathPara>
                </a14:m>
                <a:endParaRPr lang="en-US"/>
              </a:p>
              <a:p>
                <a:pPr>
                  <a:buNone/>
                </a:pPr>
                <a:endParaRPr lang="en-US" sz="1600" b="0" i="1">
                  <a:latin typeface="Cambria Math" panose="02040503050406030204" pitchFamily="18" charset="0"/>
                </a:endParaRPr>
              </a:p>
              <a:p>
                <a14:m>
                  <m:oMath xmlns:m="http://schemas.openxmlformats.org/officeDocument/2006/math">
                    <m:sSub>
                      <m:sSubPr>
                        <m:ctrlPr>
                          <a:rPr lang="en-US" sz="1600" b="0" i="1" smtClean="0">
                            <a:latin typeface="Cambria Math" panose="02040503050406030204" pitchFamily="18" charset="0"/>
                          </a:rPr>
                        </m:ctrlPr>
                      </m:sSubPr>
                      <m:e>
                        <m:r>
                          <m:rPr>
                            <m:sty m:val="p"/>
                          </m:rPr>
                          <a:rPr lang="en-US" sz="1600" b="0" i="1" smtClean="0">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rPr>
                          <m:t>𝑥</m:t>
                        </m:r>
                      </m:sub>
                    </m:sSub>
                    <m:r>
                      <a:rPr lang="en-US" sz="1600" b="0" i="1" smtClean="0">
                        <a:latin typeface="Cambria Math" panose="02040503050406030204" pitchFamily="18" charset="0"/>
                      </a:rPr>
                      <m:t> </m:t>
                    </m:r>
                  </m:oMath>
                </a14:m>
                <a:r>
                  <a:rPr lang="en-US" sz="1600"/>
                  <a:t>and </a:t>
                </a:r>
                <a14:m>
                  <m:oMath xmlns:m="http://schemas.openxmlformats.org/officeDocument/2006/math">
                    <m:sSub>
                      <m:sSubPr>
                        <m:ctrlPr>
                          <a:rPr lang="en-US" sz="1600" i="1">
                            <a:latin typeface="Cambria Math" panose="02040503050406030204" pitchFamily="18" charset="0"/>
                          </a:rPr>
                        </m:ctrlPr>
                      </m:sSubPr>
                      <m:e>
                        <m:r>
                          <m:rPr>
                            <m:sty m:val="p"/>
                          </m:rPr>
                          <a:rPr lang="en-US" sz="1600" i="1">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ea typeface="Cambria Math" panose="02040503050406030204" pitchFamily="18" charset="0"/>
                          </a:rPr>
                          <m:t>𝑦</m:t>
                        </m:r>
                      </m:sub>
                    </m:sSub>
                    <m:r>
                      <a:rPr lang="en-US" sz="1600" i="1">
                        <a:latin typeface="Cambria Math" panose="02040503050406030204" pitchFamily="18" charset="0"/>
                      </a:rPr>
                      <m:t> </m:t>
                    </m:r>
                  </m:oMath>
                </a14:m>
                <a:r>
                  <a:rPr lang="en-US" sz="1600"/>
                  <a:t>denote spatial derivatives along x and y directions.</a:t>
                </a:r>
              </a:p>
              <a:p>
                <a:r>
                  <a:rPr lang="en-US" sz="1600"/>
                  <a:t>Minimizing this loss leads to smoother and artifact-free predictions.</a:t>
                </a:r>
              </a:p>
              <a:p>
                <a:pPr marL="548640" lvl="2" indent="0">
                  <a:buClr>
                    <a:schemeClr val="tx1"/>
                  </a:buClr>
                  <a:buNone/>
                </a:pPr>
                <a:endParaRPr lang="en-US"/>
              </a:p>
              <a:p>
                <a:pPr lvl="2">
                  <a:buClr>
                    <a:schemeClr val="tx1"/>
                  </a:buClr>
                </a:pPr>
                <a:r>
                  <a:rPr lang="en-US" sz="1600" b="1"/>
                  <a:t>Combined Loss:</a:t>
                </a:r>
              </a:p>
              <a:p>
                <a:pPr marL="548640" lvl="2" indent="0">
                  <a:buClr>
                    <a:schemeClr val="tx1">
                      <a:lumMod val="90000"/>
                      <a:lumOff val="10000"/>
                    </a:schemeClr>
                  </a:buCl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𝑙𝑜𝑠𝑠</m:t>
                      </m:r>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𝐸𝑃𝐸</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𝑝𝑒𝑟𝑐𝑒𝑝𝑡𝑢𝑎𝑙</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𝑔𝑟𝑎𝑑</m:t>
                          </m:r>
                        </m:sub>
                      </m:sSub>
                    </m:oMath>
                  </m:oMathPara>
                </a14:m>
                <a:endParaRPr lang="en-US" sz="1600" b="1"/>
              </a:p>
              <a:p>
                <a:pPr lvl="2">
                  <a:buClr>
                    <a:schemeClr val="tx1">
                      <a:lumMod val="90000"/>
                      <a:lumOff val="10000"/>
                    </a:schemeClr>
                  </a:buClr>
                </a:pPr>
                <a:endParaRPr lang="en-US"/>
              </a:p>
            </p:txBody>
          </p:sp>
        </mc:Choice>
        <mc:Fallback xmlns="">
          <p:sp>
            <p:nvSpPr>
              <p:cNvPr id="3" name="Content Placeholder 2">
                <a:extLst>
                  <a:ext uri="{FF2B5EF4-FFF2-40B4-BE49-F238E27FC236}">
                    <a16:creationId xmlns:a16="http://schemas.microsoft.com/office/drawing/2014/main" id="{7FC72DFF-F82D-8129-B797-892ABCFCA1D8}"/>
                  </a:ext>
                </a:extLst>
              </p:cNvPr>
              <p:cNvSpPr>
                <a:spLocks noGrp="1" noRot="1" noChangeAspect="1" noMove="1" noResize="1" noEditPoints="1" noAdjustHandles="1" noChangeArrowheads="1" noChangeShapeType="1" noTextEdit="1"/>
              </p:cNvSpPr>
              <p:nvPr>
                <p:ph idx="4294967295"/>
              </p:nvPr>
            </p:nvSpPr>
            <p:spPr>
              <a:xfrm>
                <a:off x="157656" y="1008888"/>
                <a:ext cx="11617002" cy="4876800"/>
              </a:xfrm>
              <a:blipFill>
                <a:blip r:embed="rId2"/>
                <a:stretch>
                  <a:fillRect l="-52" t="-625"/>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49371723-C55A-0073-76D7-80B76E815B75}"/>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96944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87D8-2C58-14F9-D929-C01189974ABB}"/>
              </a:ext>
            </a:extLst>
          </p:cNvPr>
          <p:cNvSpPr>
            <a:spLocks noGrp="1"/>
          </p:cNvSpPr>
          <p:nvPr>
            <p:ph type="title"/>
          </p:nvPr>
        </p:nvSpPr>
        <p:spPr>
          <a:xfrm>
            <a:off x="0" y="18288"/>
            <a:ext cx="10972800" cy="990600"/>
          </a:xfrm>
        </p:spPr>
        <p:txBody>
          <a:bodyPr/>
          <a:lstStyle/>
          <a:p>
            <a:r>
              <a:rPr lang="en-US"/>
              <a:t>Preliminary Results</a:t>
            </a:r>
          </a:p>
        </p:txBody>
      </p:sp>
      <p:sp>
        <p:nvSpPr>
          <p:cNvPr id="7" name="Slide Number Placeholder 6">
            <a:extLst>
              <a:ext uri="{FF2B5EF4-FFF2-40B4-BE49-F238E27FC236}">
                <a16:creationId xmlns:a16="http://schemas.microsoft.com/office/drawing/2014/main" id="{4D64AFC0-2470-CABC-4A1D-37BB350BDCFF}"/>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12" name="TextBox 11">
            <a:extLst>
              <a:ext uri="{FF2B5EF4-FFF2-40B4-BE49-F238E27FC236}">
                <a16:creationId xmlns:a16="http://schemas.microsoft.com/office/drawing/2014/main" id="{1C54359A-9BC7-F4F2-E84D-4E4AC37DFB20}"/>
              </a:ext>
            </a:extLst>
          </p:cNvPr>
          <p:cNvSpPr txBox="1"/>
          <p:nvPr/>
        </p:nvSpPr>
        <p:spPr>
          <a:xfrm>
            <a:off x="494905" y="1008888"/>
            <a:ext cx="6989107" cy="646331"/>
          </a:xfrm>
          <a:prstGeom prst="rect">
            <a:avLst/>
          </a:prstGeom>
          <a:noFill/>
        </p:spPr>
        <p:txBody>
          <a:bodyPr wrap="square" rtlCol="0">
            <a:spAutoFit/>
          </a:bodyPr>
          <a:lstStyle/>
          <a:p>
            <a:pPr marL="285750" indent="-285750">
              <a:buFont typeface="Arial" panose="020B0604020202020204" pitchFamily="34" charset="0"/>
              <a:buChar char="•"/>
            </a:pPr>
            <a:r>
              <a:rPr lang="en-US" dirty="0"/>
              <a:t>Trained for 40 epochs, with forecast gap=0.35s</a:t>
            </a:r>
          </a:p>
          <a:p>
            <a:pPr marL="285750" indent="-285750">
              <a:buFont typeface="Arial" panose="020B0604020202020204" pitchFamily="34" charset="0"/>
              <a:buChar char="•"/>
            </a:pPr>
            <a:r>
              <a:rPr lang="en-US" dirty="0"/>
              <a:t>4000 training images with 0.002s timestep, 1000 testing images </a:t>
            </a:r>
          </a:p>
        </p:txBody>
      </p:sp>
      <p:pic>
        <p:nvPicPr>
          <p:cNvPr id="10" name="Picture 9" descr="A red and blue spots&#10;&#10;AI-generated content may be incorrect.">
            <a:extLst>
              <a:ext uri="{FF2B5EF4-FFF2-40B4-BE49-F238E27FC236}">
                <a16:creationId xmlns:a16="http://schemas.microsoft.com/office/drawing/2014/main" id="{6942BBF3-9159-D15F-2FE9-20AAC3774D93}"/>
              </a:ext>
            </a:extLst>
          </p:cNvPr>
          <p:cNvPicPr>
            <a:picLocks noChangeAspect="1"/>
          </p:cNvPicPr>
          <p:nvPr/>
        </p:nvPicPr>
        <p:blipFill>
          <a:blip r:embed="rId2">
            <a:extLst>
              <a:ext uri="{28A0092B-C50C-407E-A947-70E740481C1C}">
                <a14:useLocalDpi xmlns:a14="http://schemas.microsoft.com/office/drawing/2010/main" val="0"/>
              </a:ext>
            </a:extLst>
          </a:blip>
          <a:srcRect t="9412" b="13407"/>
          <a:stretch/>
        </p:blipFill>
        <p:spPr>
          <a:xfrm>
            <a:off x="876424" y="2834812"/>
            <a:ext cx="11315576" cy="4031980"/>
          </a:xfrm>
          <a:prstGeom prst="rect">
            <a:avLst/>
          </a:prstGeom>
        </p:spPr>
      </p:pic>
    </p:spTree>
    <p:extLst>
      <p:ext uri="{BB962C8B-B14F-4D97-AF65-F5344CB8AC3E}">
        <p14:creationId xmlns:p14="http://schemas.microsoft.com/office/powerpoint/2010/main" val="7150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E2317C-DEDC-C58C-11DF-CCE30F74E096}"/>
              </a:ext>
            </a:extLst>
          </p:cNvPr>
          <p:cNvSpPr>
            <a:spLocks noGrp="1"/>
          </p:cNvSpPr>
          <p:nvPr>
            <p:ph type="title"/>
          </p:nvPr>
        </p:nvSpPr>
        <p:spPr/>
        <p:txBody>
          <a:bodyPr>
            <a:normAutofit/>
          </a:bodyPr>
          <a:lstStyle/>
          <a:p>
            <a:pPr>
              <a:buClr>
                <a:schemeClr val="tx1"/>
              </a:buClr>
            </a:pPr>
            <a:r>
              <a:rPr lang="en-US" b="1">
                <a:solidFill>
                  <a:schemeClr val="accent2"/>
                </a:solidFill>
              </a:rPr>
              <a:t>Super Resolution of Fluid Patterns</a:t>
            </a:r>
          </a:p>
        </p:txBody>
      </p:sp>
      <p:sp>
        <p:nvSpPr>
          <p:cNvPr id="7" name="Text Placeholder 6">
            <a:extLst>
              <a:ext uri="{FF2B5EF4-FFF2-40B4-BE49-F238E27FC236}">
                <a16:creationId xmlns:a16="http://schemas.microsoft.com/office/drawing/2014/main" id="{D6C28929-D8B7-4608-F3C1-B84EBD36FFEE}"/>
              </a:ext>
            </a:extLst>
          </p:cNvPr>
          <p:cNvSpPr>
            <a:spLocks noGrp="1"/>
          </p:cNvSpPr>
          <p:nvPr>
            <p:ph type="body" sz="quarter" idx="13"/>
          </p:nvPr>
        </p:nvSpPr>
        <p:spPr>
          <a:xfrm>
            <a:off x="609599" y="1735138"/>
            <a:ext cx="7506790" cy="4751387"/>
          </a:xfrm>
        </p:spPr>
        <p:txBody>
          <a:bodyPr>
            <a:normAutofit/>
          </a:bodyPr>
          <a:lstStyle/>
          <a:p>
            <a:pPr marL="685800" indent="-685800">
              <a:buNone/>
            </a:pPr>
            <a:r>
              <a:rPr lang="en-US" b="1" u="sng"/>
              <a:t>Goal</a:t>
            </a:r>
            <a:r>
              <a:rPr lang="en-US"/>
              <a:t>: CNN Super Resolution of Fluid Images</a:t>
            </a:r>
          </a:p>
          <a:p>
            <a:pPr lvl="1"/>
            <a:r>
              <a:rPr lang="en-US" sz="1800"/>
              <a:t>DNS solutions of N-S on coarse spatial grid</a:t>
            </a:r>
          </a:p>
          <a:p>
            <a:pPr lvl="1"/>
            <a:r>
              <a:rPr lang="en-US" sz="1800"/>
              <a:t>“Fill in the blanks” with CNNs</a:t>
            </a:r>
          </a:p>
          <a:p>
            <a:r>
              <a:rPr lang="en-US" sz="2200"/>
              <a:t>Apply existing CNNs to velocity, pressure images</a:t>
            </a:r>
          </a:p>
          <a:p>
            <a:pPr lvl="1"/>
            <a:r>
              <a:rPr lang="en-US" sz="1800"/>
              <a:t>SRCNN</a:t>
            </a:r>
          </a:p>
          <a:p>
            <a:pPr lvl="1"/>
            <a:r>
              <a:rPr lang="en-US" sz="1800"/>
              <a:t>U-Net style networks</a:t>
            </a:r>
          </a:p>
          <a:p>
            <a:r>
              <a:rPr lang="en-US" sz="2200"/>
              <a:t>Make improvements using fundamental connections between variables</a:t>
            </a:r>
          </a:p>
          <a:p>
            <a:pPr lvl="1"/>
            <a:r>
              <a:rPr lang="en-US" sz="1800"/>
              <a:t>Use pressure data to enhance SR of velocity</a:t>
            </a:r>
          </a:p>
          <a:p>
            <a:pPr lvl="1"/>
            <a:r>
              <a:rPr lang="en-US" sz="1800"/>
              <a:t>Use velocity data to enhance SR of pressure</a:t>
            </a:r>
          </a:p>
          <a:p>
            <a:pPr lvl="1"/>
            <a:r>
              <a:rPr lang="en-US" sz="1800"/>
              <a:t>Incorporate gradients of velocity and pressure</a:t>
            </a:r>
          </a:p>
          <a:p>
            <a:pPr lvl="1"/>
            <a:r>
              <a:rPr lang="en-US" sz="1800"/>
              <a:t>Gradients can be noisy – pre-process using 2D </a:t>
            </a:r>
            <a:r>
              <a:rPr lang="en-US" sz="1800" err="1"/>
              <a:t>Savitzky</a:t>
            </a:r>
            <a:r>
              <a:rPr lang="en-US" sz="1800"/>
              <a:t>-Golay filter</a:t>
            </a:r>
          </a:p>
        </p:txBody>
      </p:sp>
      <p:sp>
        <p:nvSpPr>
          <p:cNvPr id="4" name="Slide Number Placeholder 3">
            <a:extLst>
              <a:ext uri="{FF2B5EF4-FFF2-40B4-BE49-F238E27FC236}">
                <a16:creationId xmlns:a16="http://schemas.microsoft.com/office/drawing/2014/main" id="{9AB85C91-9083-E695-49B6-1600A1578AC5}"/>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1525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D7DF-8147-8F7E-E032-17144EA4DCCE}"/>
              </a:ext>
            </a:extLst>
          </p:cNvPr>
          <p:cNvSpPr>
            <a:spLocks noGrp="1"/>
          </p:cNvSpPr>
          <p:nvPr>
            <p:ph type="title"/>
          </p:nvPr>
        </p:nvSpPr>
        <p:spPr/>
        <p:txBody>
          <a:bodyPr/>
          <a:lstStyle/>
          <a:p>
            <a:pPr>
              <a:buClr>
                <a:schemeClr val="tx1"/>
              </a:buClr>
            </a:pPr>
            <a:r>
              <a:rPr lang="en-US" b="1">
                <a:solidFill>
                  <a:schemeClr val="accent2"/>
                </a:solidFill>
              </a:rPr>
              <a:t>Use of an SRCNN-Style Network</a:t>
            </a:r>
          </a:p>
        </p:txBody>
      </p:sp>
      <p:sp>
        <p:nvSpPr>
          <p:cNvPr id="6" name="Slide Number Placeholder 5">
            <a:extLst>
              <a:ext uri="{FF2B5EF4-FFF2-40B4-BE49-F238E27FC236}">
                <a16:creationId xmlns:a16="http://schemas.microsoft.com/office/drawing/2014/main" id="{123B97BB-E21A-B709-96CE-F2C5DD078CED}"/>
              </a:ext>
            </a:extLst>
          </p:cNvPr>
          <p:cNvSpPr>
            <a:spLocks noGrp="1"/>
          </p:cNvSpPr>
          <p:nvPr>
            <p:ph type="sldNum" sz="quarter" idx="12"/>
          </p:nvPr>
        </p:nvSpPr>
        <p:spPr/>
        <p:txBody>
          <a:bodyPr/>
          <a:lstStyle/>
          <a:p>
            <a:fld id="{B6F15528-21DE-4FAA-801E-634DDDAF4B2B}" type="slidenum">
              <a:rPr lang="en-US" smtClean="0"/>
              <a:pPr/>
              <a:t>18</a:t>
            </a:fld>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1970F34-6A58-D91C-E73D-6FCE95D50BE2}"/>
                  </a:ext>
                </a:extLst>
              </p:cNvPr>
              <p:cNvSpPr>
                <a:spLocks noGrp="1"/>
              </p:cNvSpPr>
              <p:nvPr>
                <p:ph type="body" sz="quarter" idx="13"/>
              </p:nvPr>
            </p:nvSpPr>
            <p:spPr>
              <a:xfrm>
                <a:off x="609600" y="3429000"/>
                <a:ext cx="5172891" cy="3057525"/>
              </a:xfrm>
            </p:spPr>
            <p:txBody>
              <a:bodyPr>
                <a:normAutofit/>
              </a:bodyPr>
              <a:lstStyle/>
              <a:p>
                <a:r>
                  <a:rPr lang="en-US" sz="1800"/>
                  <a:t>At right, results of super-resolution of 32 x 32 image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𝑢</m:t>
                        </m:r>
                      </m:e>
                      <m:sub>
                        <m:r>
                          <a:rPr lang="en-US" sz="1800" b="0" i="1" smtClean="0">
                            <a:latin typeface="Cambria Math" panose="02040503050406030204" pitchFamily="18" charset="0"/>
                          </a:rPr>
                          <m:t>𝑥</m:t>
                        </m:r>
                      </m:sub>
                    </m:sSub>
                  </m:oMath>
                </a14:m>
                <a:r>
                  <a:rPr lang="en-US" sz="1800"/>
                  <a:t> to 128 x 128.</a:t>
                </a:r>
              </a:p>
              <a:p>
                <a:r>
                  <a:rPr lang="en-US" sz="1800"/>
                  <a:t>SRCNN network with </a:t>
                </a:r>
                <a14:m>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9, 1, 5</m:t>
                        </m:r>
                      </m:e>
                    </m:d>
                  </m:oMath>
                </a14:m>
                <a:r>
                  <a:rPr lang="en-US" sz="1800"/>
                  <a:t>, training: 377 Isotropic images, 1000 epochs</a:t>
                </a:r>
              </a:p>
              <a:p>
                <a:r>
                  <a:rPr lang="en-US" sz="1800"/>
                  <a:t>Further investigation</a:t>
                </a:r>
              </a:p>
              <a:p>
                <a:pPr lvl="1"/>
                <a:r>
                  <a:rPr lang="en-US" sz="1400"/>
                  <a:t>Modify SRCNN –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3</m:t>
                        </m:r>
                      </m:sub>
                    </m:sSub>
                  </m:oMath>
                </a14:m>
                <a:r>
                  <a:rPr lang="en-US" sz="1400"/>
                  <a:t>, number of channels and layers</a:t>
                </a:r>
              </a:p>
              <a:p>
                <a:pPr lvl="1"/>
                <a:r>
                  <a:rPr lang="en-US" sz="1400"/>
                  <a:t>Multi-branch: </a:t>
                </a:r>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𝑢</m:t>
                        </m:r>
                      </m:e>
                    </m:acc>
                  </m:oMath>
                </a14:m>
                <a:r>
                  <a:rPr lang="en-US" sz="1400"/>
                  <a:t> and </a:t>
                </a:r>
                <a14:m>
                  <m:oMath xmlns:m="http://schemas.openxmlformats.org/officeDocument/2006/math">
                    <m:r>
                      <a:rPr lang="en-US" sz="1400" b="0" i="1" smtClean="0">
                        <a:latin typeface="Cambria Math" panose="02040503050406030204" pitchFamily="18" charset="0"/>
                      </a:rPr>
                      <m:t>𝑝</m:t>
                    </m:r>
                  </m:oMath>
                </a14:m>
                <a:r>
                  <a:rPr lang="en-US" sz="1400"/>
                  <a:t>, or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𝑢</m:t>
                        </m:r>
                      </m:e>
                      <m:sub>
                        <m:r>
                          <a:rPr lang="en-US" sz="1400" b="0" i="1" smtClean="0">
                            <a:latin typeface="Cambria Math" panose="02040503050406030204" pitchFamily="18" charset="0"/>
                          </a:rPr>
                          <m:t>𝑥</m:t>
                        </m:r>
                      </m:sub>
                    </m:sSub>
                  </m:oMath>
                </a14:m>
                <a:r>
                  <a:rPr lang="en-US" sz="1400"/>
                  <a:t> and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𝑥</m:t>
                            </m:r>
                          </m:sub>
                        </m:sSub>
                      </m:num>
                      <m:den>
                        <m:r>
                          <a:rPr lang="en-US" sz="1400" i="1">
                            <a:latin typeface="Cambria Math" panose="02040503050406030204" pitchFamily="18" charset="0"/>
                          </a:rPr>
                          <m:t>𝜕</m:t>
                        </m:r>
                        <m:r>
                          <a:rPr lang="en-US" sz="1400" i="1">
                            <a:latin typeface="Cambria Math" panose="02040503050406030204" pitchFamily="18" charset="0"/>
                          </a:rPr>
                          <m:t>𝑥</m:t>
                        </m:r>
                      </m:den>
                    </m:f>
                    <m:r>
                      <a:rPr lang="en-US" sz="140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𝑥</m:t>
                            </m:r>
                          </m:sub>
                        </m:sSub>
                      </m:num>
                      <m:den>
                        <m:r>
                          <a:rPr lang="en-US" sz="1400" i="1">
                            <a:latin typeface="Cambria Math" panose="02040503050406030204" pitchFamily="18" charset="0"/>
                          </a:rPr>
                          <m:t>𝜕</m:t>
                        </m:r>
                        <m:r>
                          <a:rPr lang="en-US" sz="1400" i="1">
                            <a:latin typeface="Cambria Math" panose="02040503050406030204" pitchFamily="18" charset="0"/>
                          </a:rPr>
                          <m:t>𝑦</m:t>
                        </m:r>
                      </m:den>
                    </m:f>
                  </m:oMath>
                </a14:m>
                <a:endParaRPr lang="en-US" sz="1400"/>
              </a:p>
              <a:p>
                <a:pPr lvl="1"/>
                <a:r>
                  <a:rPr lang="en-US" sz="1400"/>
                  <a:t>Alternative loss functions</a:t>
                </a:r>
              </a:p>
            </p:txBody>
          </p:sp>
        </mc:Choice>
        <mc:Fallback xmlns="">
          <p:sp>
            <p:nvSpPr>
              <p:cNvPr id="3" name="Text Placeholder 2">
                <a:extLst>
                  <a:ext uri="{FF2B5EF4-FFF2-40B4-BE49-F238E27FC236}">
                    <a16:creationId xmlns:a16="http://schemas.microsoft.com/office/drawing/2014/main" id="{31970F34-6A58-D91C-E73D-6FCE95D50BE2}"/>
                  </a:ext>
                </a:extLst>
              </p:cNvPr>
              <p:cNvSpPr>
                <a:spLocks noGrp="1" noRot="1" noChangeAspect="1" noMove="1" noResize="1" noEditPoints="1" noAdjustHandles="1" noChangeArrowheads="1" noChangeShapeType="1" noTextEdit="1"/>
              </p:cNvSpPr>
              <p:nvPr>
                <p:ph type="body" sz="quarter" idx="13"/>
              </p:nvPr>
            </p:nvSpPr>
            <p:spPr>
              <a:xfrm>
                <a:off x="609600" y="3429000"/>
                <a:ext cx="5172891" cy="3057525"/>
              </a:xfrm>
              <a:blipFill>
                <a:blip r:embed="rId3"/>
                <a:stretch>
                  <a:fillRect l="-353" t="-119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CEDCF15-18EF-E402-9BF3-4CFBC1B3F506}"/>
              </a:ext>
            </a:extLst>
          </p:cNvPr>
          <p:cNvSpPr txBox="1"/>
          <p:nvPr/>
        </p:nvSpPr>
        <p:spPr>
          <a:xfrm>
            <a:off x="5320265" y="1878515"/>
            <a:ext cx="1559507" cy="523220"/>
          </a:xfrm>
          <a:prstGeom prst="rect">
            <a:avLst/>
          </a:prstGeom>
          <a:noFill/>
        </p:spPr>
        <p:txBody>
          <a:bodyPr wrap="square" rtlCol="0">
            <a:spAutoFit/>
          </a:bodyPr>
          <a:lstStyle/>
          <a:p>
            <a:pPr algn="r"/>
            <a:r>
              <a:rPr lang="en-US" sz="1400"/>
              <a:t>Ground Truth – 128 x 128 Image</a:t>
            </a:r>
          </a:p>
        </p:txBody>
      </p:sp>
      <p:sp>
        <p:nvSpPr>
          <p:cNvPr id="11" name="TextBox 10">
            <a:extLst>
              <a:ext uri="{FF2B5EF4-FFF2-40B4-BE49-F238E27FC236}">
                <a16:creationId xmlns:a16="http://schemas.microsoft.com/office/drawing/2014/main" id="{0B00D11B-70E4-B740-B6FA-004F2B627AB0}"/>
              </a:ext>
            </a:extLst>
          </p:cNvPr>
          <p:cNvSpPr txBox="1"/>
          <p:nvPr/>
        </p:nvSpPr>
        <p:spPr>
          <a:xfrm>
            <a:off x="5504491" y="3033854"/>
            <a:ext cx="1367245" cy="523220"/>
          </a:xfrm>
          <a:prstGeom prst="rect">
            <a:avLst/>
          </a:prstGeom>
          <a:noFill/>
        </p:spPr>
        <p:txBody>
          <a:bodyPr wrap="square" rtlCol="0">
            <a:spAutoFit/>
          </a:bodyPr>
          <a:lstStyle/>
          <a:p>
            <a:pPr algn="r"/>
            <a:r>
              <a:rPr lang="en-US" sz="1400" err="1">
                <a:solidFill>
                  <a:srgbClr val="000000"/>
                </a:solidFill>
                <a:latin typeface="Arial" panose="020B0604020202020204" pitchFamily="34" charset="0"/>
              </a:rPr>
              <a:t>Downsampled</a:t>
            </a:r>
            <a:r>
              <a:rPr lang="en-US" sz="1400">
                <a:solidFill>
                  <a:srgbClr val="000000"/>
                </a:solidFill>
                <a:latin typeface="Arial" panose="020B0604020202020204" pitchFamily="34" charset="0"/>
              </a:rPr>
              <a:t> to</a:t>
            </a:r>
            <a:r>
              <a:rPr lang="en-US" sz="1400">
                <a:solidFill>
                  <a:srgbClr val="000000"/>
                </a:solidFill>
                <a:effectLst/>
                <a:latin typeface="Arial" panose="020B0604020202020204" pitchFamily="34" charset="0"/>
              </a:rPr>
              <a:t> 32 x 32</a:t>
            </a:r>
            <a:endParaRPr lang="en-US" sz="1400"/>
          </a:p>
        </p:txBody>
      </p:sp>
      <p:sp>
        <p:nvSpPr>
          <p:cNvPr id="12" name="TextBox 11">
            <a:extLst>
              <a:ext uri="{FF2B5EF4-FFF2-40B4-BE49-F238E27FC236}">
                <a16:creationId xmlns:a16="http://schemas.microsoft.com/office/drawing/2014/main" id="{09BB1E98-5C87-18A3-EC0B-4BCC2D33E612}"/>
              </a:ext>
            </a:extLst>
          </p:cNvPr>
          <p:cNvSpPr txBox="1"/>
          <p:nvPr/>
        </p:nvSpPr>
        <p:spPr>
          <a:xfrm>
            <a:off x="5721532" y="4283135"/>
            <a:ext cx="1150204" cy="738664"/>
          </a:xfrm>
          <a:prstGeom prst="rect">
            <a:avLst/>
          </a:prstGeom>
          <a:noFill/>
        </p:spPr>
        <p:txBody>
          <a:bodyPr wrap="square" rtlCol="0">
            <a:spAutoFit/>
          </a:bodyPr>
          <a:lstStyle/>
          <a:p>
            <a:pPr algn="r"/>
            <a:r>
              <a:rPr lang="en-US" sz="1400">
                <a:solidFill>
                  <a:srgbClr val="000000"/>
                </a:solidFill>
                <a:latin typeface="Arial" panose="020B0604020202020204" pitchFamily="34" charset="0"/>
              </a:rPr>
              <a:t>Super-Resolved to 128 x 128</a:t>
            </a:r>
            <a:endParaRPr lang="en-US" sz="1400"/>
          </a:p>
        </p:txBody>
      </p:sp>
      <p:pic>
        <p:nvPicPr>
          <p:cNvPr id="14" name="Picture 13">
            <a:extLst>
              <a:ext uri="{FF2B5EF4-FFF2-40B4-BE49-F238E27FC236}">
                <a16:creationId xmlns:a16="http://schemas.microsoft.com/office/drawing/2014/main" id="{9E766C51-6221-1E34-4A7F-E4EDC623BA40}"/>
              </a:ext>
            </a:extLst>
          </p:cNvPr>
          <p:cNvPicPr>
            <a:picLocks noChangeAspect="1"/>
          </p:cNvPicPr>
          <p:nvPr/>
        </p:nvPicPr>
        <p:blipFill>
          <a:blip r:embed="rId4"/>
          <a:srcRect l="3400" t="20815" r="2964" b="19727"/>
          <a:stretch/>
        </p:blipFill>
        <p:spPr>
          <a:xfrm>
            <a:off x="243841" y="1811385"/>
            <a:ext cx="5076424" cy="1158241"/>
          </a:xfrm>
          <a:prstGeom prst="rect">
            <a:avLst/>
          </a:prstGeom>
        </p:spPr>
      </p:pic>
      <p:pic>
        <p:nvPicPr>
          <p:cNvPr id="16" name="Picture 15" descr="A screenshot of a computer generated image&#10;&#10;AI-generated content may be incorrect.">
            <a:extLst>
              <a:ext uri="{FF2B5EF4-FFF2-40B4-BE49-F238E27FC236}">
                <a16:creationId xmlns:a16="http://schemas.microsoft.com/office/drawing/2014/main" id="{DBC2C646-8F6B-FD49-0311-3831D8AE7BA9}"/>
              </a:ext>
            </a:extLst>
          </p:cNvPr>
          <p:cNvPicPr>
            <a:picLocks noChangeAspect="1"/>
          </p:cNvPicPr>
          <p:nvPr/>
        </p:nvPicPr>
        <p:blipFill>
          <a:blip r:embed="rId5">
            <a:extLst>
              <a:ext uri="{28A0092B-C50C-407E-A947-70E740481C1C}">
                <a14:useLocalDpi xmlns:a14="http://schemas.microsoft.com/office/drawing/2010/main" val="0"/>
              </a:ext>
            </a:extLst>
          </a:blip>
          <a:srcRect l="6548" t="8979" r="7886" b="5505"/>
          <a:stretch/>
        </p:blipFill>
        <p:spPr>
          <a:xfrm>
            <a:off x="6984275" y="1628502"/>
            <a:ext cx="5007429" cy="3753396"/>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71E1FED-EBE0-08E7-0C6D-3420FC88BBF6}"/>
                  </a:ext>
                </a:extLst>
              </p:cNvPr>
              <p:cNvSpPr txBox="1"/>
              <p:nvPr/>
            </p:nvSpPr>
            <p:spPr>
              <a:xfrm>
                <a:off x="1250374" y="2627702"/>
                <a:ext cx="680571"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𝒇</m:t>
                          </m:r>
                        </m:e>
                        <m:sub>
                          <m:r>
                            <a:rPr lang="en-US" sz="1200" b="1" i="1" smtClean="0">
                              <a:latin typeface="Cambria Math" panose="02040503050406030204" pitchFamily="18" charset="0"/>
                            </a:rPr>
                            <m:t>𝟏</m:t>
                          </m:r>
                        </m:sub>
                      </m:sSub>
                      <m:r>
                        <a:rPr lang="en-US" sz="1200" b="1" i="1" smtClean="0">
                          <a:latin typeface="Cambria Math" panose="02040503050406030204" pitchFamily="18" charset="0"/>
                        </a:rPr>
                        <m:t>=</m:t>
                      </m:r>
                      <m:r>
                        <a:rPr lang="en-US" sz="1200" b="1" i="1" smtClean="0">
                          <a:latin typeface="Cambria Math" panose="02040503050406030204" pitchFamily="18" charset="0"/>
                        </a:rPr>
                        <m:t>𝟗</m:t>
                      </m:r>
                    </m:oMath>
                  </m:oMathPara>
                </a14:m>
                <a:endParaRPr lang="en-US" sz="1200" b="1"/>
              </a:p>
            </p:txBody>
          </p:sp>
        </mc:Choice>
        <mc:Fallback xmlns="">
          <p:sp>
            <p:nvSpPr>
              <p:cNvPr id="17" name="TextBox 16">
                <a:extLst>
                  <a:ext uri="{FF2B5EF4-FFF2-40B4-BE49-F238E27FC236}">
                    <a16:creationId xmlns:a16="http://schemas.microsoft.com/office/drawing/2014/main" id="{171E1FED-EBE0-08E7-0C6D-3420FC88BBF6}"/>
                  </a:ext>
                </a:extLst>
              </p:cNvPr>
              <p:cNvSpPr txBox="1">
                <a:spLocks noRot="1" noChangeAspect="1" noMove="1" noResize="1" noEditPoints="1" noAdjustHandles="1" noChangeArrowheads="1" noChangeShapeType="1" noTextEdit="1"/>
              </p:cNvSpPr>
              <p:nvPr/>
            </p:nvSpPr>
            <p:spPr>
              <a:xfrm>
                <a:off x="1250374" y="2627702"/>
                <a:ext cx="680571" cy="276999"/>
              </a:xfrm>
              <a:prstGeom prst="rect">
                <a:avLst/>
              </a:prstGeom>
              <a:blipFill>
                <a:blip r:embed="rId6"/>
                <a:stretch>
                  <a:fillRect b="-88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4D78C94-7B38-D40B-49F6-337EF23FA235}"/>
              </a:ext>
            </a:extLst>
          </p:cNvPr>
          <p:cNvSpPr txBox="1"/>
          <p:nvPr/>
        </p:nvSpPr>
        <p:spPr>
          <a:xfrm>
            <a:off x="2018895" y="1503607"/>
            <a:ext cx="641522" cy="307777"/>
          </a:xfrm>
          <a:prstGeom prst="rect">
            <a:avLst/>
          </a:prstGeom>
          <a:noFill/>
        </p:spPr>
        <p:txBody>
          <a:bodyPr wrap="none" rtlCol="0">
            <a:spAutoFit/>
          </a:bodyPr>
          <a:lstStyle/>
          <a:p>
            <a:r>
              <a:rPr lang="en-US" sz="1400" b="1"/>
              <a:t>64 </a:t>
            </a:r>
            <a:r>
              <a:rPr lang="en-US" sz="1400" b="1" err="1"/>
              <a:t>ch</a:t>
            </a:r>
            <a:endParaRPr lang="en-US" sz="1400" b="1"/>
          </a:p>
        </p:txBody>
      </p:sp>
      <p:sp>
        <p:nvSpPr>
          <p:cNvPr id="21" name="TextBox 20">
            <a:extLst>
              <a:ext uri="{FF2B5EF4-FFF2-40B4-BE49-F238E27FC236}">
                <a16:creationId xmlns:a16="http://schemas.microsoft.com/office/drawing/2014/main" id="{CDCD2496-9EFC-70DD-67F1-42FAB4A2B317}"/>
              </a:ext>
            </a:extLst>
          </p:cNvPr>
          <p:cNvSpPr txBox="1"/>
          <p:nvPr/>
        </p:nvSpPr>
        <p:spPr>
          <a:xfrm>
            <a:off x="3147813" y="1503606"/>
            <a:ext cx="641522" cy="307777"/>
          </a:xfrm>
          <a:prstGeom prst="rect">
            <a:avLst/>
          </a:prstGeom>
          <a:noFill/>
        </p:spPr>
        <p:txBody>
          <a:bodyPr wrap="none" rtlCol="0">
            <a:spAutoFit/>
          </a:bodyPr>
          <a:lstStyle/>
          <a:p>
            <a:r>
              <a:rPr lang="en-US" sz="1400" b="1"/>
              <a:t>32 </a:t>
            </a:r>
            <a:r>
              <a:rPr lang="en-US" sz="1400" b="1" err="1"/>
              <a:t>ch</a:t>
            </a:r>
            <a:endParaRPr lang="en-US" sz="1400" b="1"/>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717EEA-8CB5-B4DE-D977-808801516A6A}"/>
                  </a:ext>
                </a:extLst>
              </p:cNvPr>
              <p:cNvSpPr txBox="1"/>
              <p:nvPr/>
            </p:nvSpPr>
            <p:spPr>
              <a:xfrm>
                <a:off x="2380003" y="2624838"/>
                <a:ext cx="680571"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𝒇</m:t>
                          </m:r>
                        </m:e>
                        <m:sub>
                          <m:r>
                            <a:rPr lang="en-US" sz="1200" b="1" i="1" smtClean="0">
                              <a:latin typeface="Cambria Math" panose="02040503050406030204" pitchFamily="18" charset="0"/>
                            </a:rPr>
                            <m:t>𝟐</m:t>
                          </m:r>
                        </m:sub>
                      </m:sSub>
                      <m:r>
                        <a:rPr lang="en-US" sz="1200" b="1" i="1" smtClean="0">
                          <a:latin typeface="Cambria Math" panose="02040503050406030204" pitchFamily="18" charset="0"/>
                        </a:rPr>
                        <m:t>=</m:t>
                      </m:r>
                      <m:r>
                        <a:rPr lang="en-US" sz="1200" b="1" i="1" smtClean="0">
                          <a:latin typeface="Cambria Math" panose="02040503050406030204" pitchFamily="18" charset="0"/>
                        </a:rPr>
                        <m:t>𝟏</m:t>
                      </m:r>
                    </m:oMath>
                  </m:oMathPara>
                </a14:m>
                <a:endParaRPr lang="en-US" sz="1200" b="1"/>
              </a:p>
            </p:txBody>
          </p:sp>
        </mc:Choice>
        <mc:Fallback xmlns="">
          <p:sp>
            <p:nvSpPr>
              <p:cNvPr id="22" name="TextBox 21">
                <a:extLst>
                  <a:ext uri="{FF2B5EF4-FFF2-40B4-BE49-F238E27FC236}">
                    <a16:creationId xmlns:a16="http://schemas.microsoft.com/office/drawing/2014/main" id="{FF717EEA-8CB5-B4DE-D977-808801516A6A}"/>
                  </a:ext>
                </a:extLst>
              </p:cNvPr>
              <p:cNvSpPr txBox="1">
                <a:spLocks noRot="1" noChangeAspect="1" noMove="1" noResize="1" noEditPoints="1" noAdjustHandles="1" noChangeArrowheads="1" noChangeShapeType="1" noTextEdit="1"/>
              </p:cNvSpPr>
              <p:nvPr/>
            </p:nvSpPr>
            <p:spPr>
              <a:xfrm>
                <a:off x="2380003" y="2624838"/>
                <a:ext cx="680571" cy="276999"/>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ADA075-660A-AF6B-6DA1-36D401BDA415}"/>
                  </a:ext>
                </a:extLst>
              </p:cNvPr>
              <p:cNvSpPr txBox="1"/>
              <p:nvPr/>
            </p:nvSpPr>
            <p:spPr>
              <a:xfrm>
                <a:off x="3468574" y="2619694"/>
                <a:ext cx="680571"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𝒇</m:t>
                          </m:r>
                        </m:e>
                        <m:sub>
                          <m:r>
                            <a:rPr lang="en-US" sz="1200" b="1" i="1" smtClean="0">
                              <a:latin typeface="Cambria Math" panose="02040503050406030204" pitchFamily="18" charset="0"/>
                            </a:rPr>
                            <m:t>𝟑</m:t>
                          </m:r>
                        </m:sub>
                      </m:sSub>
                      <m:r>
                        <a:rPr lang="en-US" sz="1200" b="1" i="1" smtClean="0">
                          <a:latin typeface="Cambria Math" panose="02040503050406030204" pitchFamily="18" charset="0"/>
                        </a:rPr>
                        <m:t>=</m:t>
                      </m:r>
                      <m:r>
                        <a:rPr lang="en-US" sz="1200" b="1" i="1" smtClean="0">
                          <a:latin typeface="Cambria Math" panose="02040503050406030204" pitchFamily="18" charset="0"/>
                        </a:rPr>
                        <m:t>𝟓</m:t>
                      </m:r>
                    </m:oMath>
                  </m:oMathPara>
                </a14:m>
                <a:endParaRPr lang="en-US" sz="1200" b="1"/>
              </a:p>
            </p:txBody>
          </p:sp>
        </mc:Choice>
        <mc:Fallback xmlns="">
          <p:sp>
            <p:nvSpPr>
              <p:cNvPr id="23" name="TextBox 22">
                <a:extLst>
                  <a:ext uri="{FF2B5EF4-FFF2-40B4-BE49-F238E27FC236}">
                    <a16:creationId xmlns:a16="http://schemas.microsoft.com/office/drawing/2014/main" id="{24ADA075-660A-AF6B-6DA1-36D401BDA415}"/>
                  </a:ext>
                </a:extLst>
              </p:cNvPr>
              <p:cNvSpPr txBox="1">
                <a:spLocks noRot="1" noChangeAspect="1" noMove="1" noResize="1" noEditPoints="1" noAdjustHandles="1" noChangeArrowheads="1" noChangeShapeType="1" noTextEdit="1"/>
              </p:cNvSpPr>
              <p:nvPr/>
            </p:nvSpPr>
            <p:spPr>
              <a:xfrm>
                <a:off x="3468574" y="2619694"/>
                <a:ext cx="680571" cy="276999"/>
              </a:xfrm>
              <a:prstGeom prst="rect">
                <a:avLst/>
              </a:prstGeom>
              <a:blipFill>
                <a:blip r:embed="rId8"/>
                <a:stretch>
                  <a:fillRect b="-6667"/>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17EBC622-4BA4-4EDD-7CF6-9EB509B783E0}"/>
              </a:ext>
            </a:extLst>
          </p:cNvPr>
          <p:cNvSpPr txBox="1"/>
          <p:nvPr/>
        </p:nvSpPr>
        <p:spPr>
          <a:xfrm>
            <a:off x="6132959" y="5907099"/>
            <a:ext cx="5721818" cy="830997"/>
          </a:xfrm>
          <a:prstGeom prst="rect">
            <a:avLst/>
          </a:prstGeom>
          <a:noFill/>
        </p:spPr>
        <p:txBody>
          <a:bodyPr wrap="square" rtlCol="0">
            <a:spAutoFit/>
          </a:bodyPr>
          <a:lstStyle/>
          <a:p>
            <a:r>
              <a:rPr lang="en-US" sz="1200"/>
              <a:t>C. Dong, C. C. Loy, K. He and X. Tang, "Image Super-Resolution Using Deep Convolutional Networks," in IEEE Transactions on Pattern Analysis and Machine Intelligence, vol. 38, no. 2, pp. 295-307, 1 Feb. 2016, </a:t>
            </a:r>
            <a:r>
              <a:rPr lang="en-US" sz="1200" err="1"/>
              <a:t>doi</a:t>
            </a:r>
            <a:r>
              <a:rPr lang="en-US" sz="1200"/>
              <a:t>: 10.1109/TPAMI.2015.2439281.</a:t>
            </a:r>
          </a:p>
        </p:txBody>
      </p:sp>
    </p:spTree>
    <p:extLst>
      <p:ext uri="{BB962C8B-B14F-4D97-AF65-F5344CB8AC3E}">
        <p14:creationId xmlns:p14="http://schemas.microsoft.com/office/powerpoint/2010/main" val="1216075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7EB9A-D275-1971-D414-015307A49D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7A17B3-7A93-3E19-BFD9-891906B81E2D}"/>
              </a:ext>
            </a:extLst>
          </p:cNvPr>
          <p:cNvSpPr>
            <a:spLocks noGrp="1"/>
          </p:cNvSpPr>
          <p:nvPr>
            <p:ph type="title"/>
          </p:nvPr>
        </p:nvSpPr>
        <p:spPr>
          <a:xfrm>
            <a:off x="0" y="18288"/>
            <a:ext cx="10972800" cy="990600"/>
          </a:xfrm>
        </p:spPr>
        <p:txBody>
          <a:bodyPr/>
          <a:lstStyle/>
          <a:p>
            <a:r>
              <a:rPr lang="en-US"/>
              <a:t>Conclusion &amp; Future Works</a:t>
            </a:r>
          </a:p>
        </p:txBody>
      </p:sp>
      <p:sp>
        <p:nvSpPr>
          <p:cNvPr id="7" name="Slide Number Placeholder 6">
            <a:extLst>
              <a:ext uri="{FF2B5EF4-FFF2-40B4-BE49-F238E27FC236}">
                <a16:creationId xmlns:a16="http://schemas.microsoft.com/office/drawing/2014/main" id="{E680B862-076B-197C-0354-EAF1D9EB1FFB}"/>
              </a:ext>
            </a:extLst>
          </p:cNvPr>
          <p:cNvSpPr>
            <a:spLocks noGrp="1"/>
          </p:cNvSpPr>
          <p:nvPr>
            <p:ph type="sldNum" sz="quarter" idx="12"/>
          </p:nvPr>
        </p:nvSpPr>
        <p:spPr/>
        <p:txBody>
          <a:bodyPr/>
          <a:lstStyle/>
          <a:p>
            <a:fld id="{B6F15528-21DE-4FAA-801E-634DDDAF4B2B}" type="slidenum">
              <a:rPr lang="en-US" smtClean="0"/>
              <a:pPr/>
              <a:t>19</a:t>
            </a:fld>
            <a:endParaRPr lang="en-US"/>
          </a:p>
        </p:txBody>
      </p:sp>
      <mc:AlternateContent xmlns:mc="http://schemas.openxmlformats.org/markup-compatibility/2006" xmlns:a14="http://schemas.microsoft.com/office/drawing/2010/main">
        <mc:Choice Requires="a14">
          <p:sp>
            <p:nvSpPr>
              <p:cNvPr id="3" name="Text Placeholder 6">
                <a:extLst>
                  <a:ext uri="{FF2B5EF4-FFF2-40B4-BE49-F238E27FC236}">
                    <a16:creationId xmlns:a16="http://schemas.microsoft.com/office/drawing/2014/main" id="{2B7E6B01-5D9F-927F-5500-42A66AABAFD4}"/>
                  </a:ext>
                </a:extLst>
              </p:cNvPr>
              <p:cNvSpPr txBox="1">
                <a:spLocks/>
              </p:cNvSpPr>
              <p:nvPr/>
            </p:nvSpPr>
            <p:spPr>
              <a:xfrm>
                <a:off x="381000" y="1143000"/>
                <a:ext cx="10888579" cy="4751387"/>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600" b="1" dirty="0"/>
                  <a:t>Summary:</a:t>
                </a:r>
              </a:p>
              <a:p>
                <a:pPr lvl="1"/>
                <a:r>
                  <a:rPr lang="en-US" sz="1600" dirty="0"/>
                  <a:t>The Direct Numerical Simulation (DNS) of turbulent fluid flow is computationally expensive; CNNs are a promising supplement to DNS, enabling us to project turbulence patterns in both time and space.</a:t>
                </a:r>
              </a:p>
              <a:p>
                <a:pPr lvl="1"/>
                <a:r>
                  <a:rPr lang="en-US" sz="1600" dirty="0"/>
                  <a:t>We proposed a new model called </a:t>
                </a:r>
                <a:r>
                  <a:rPr lang="en-US" sz="1600" dirty="0" err="1"/>
                  <a:t>FluidFlowFormer</a:t>
                </a:r>
                <a:r>
                  <a:rPr lang="en-US" sz="1600" dirty="0"/>
                  <a: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𝐹</m:t>
                        </m:r>
                      </m:e>
                      <m:sup>
                        <m:r>
                          <a:rPr lang="en-US" sz="1600" b="0" i="1" smtClean="0">
                            <a:latin typeface="Cambria Math" panose="02040503050406030204" pitchFamily="18" charset="0"/>
                          </a:rPr>
                          <m:t>3</m:t>
                        </m:r>
                      </m:sup>
                    </m:sSup>
                  </m:oMath>
                </a14:m>
                <a:r>
                  <a:rPr lang="en-US" sz="1600" dirty="0"/>
                  <a:t>) model inspired by the original </a:t>
                </a:r>
                <a:r>
                  <a:rPr lang="en-US" sz="1600" dirty="0" err="1"/>
                  <a:t>FlowFormer</a:t>
                </a:r>
                <a:r>
                  <a:rPr lang="en-US" sz="1600" dirty="0"/>
                  <a:t> model for real-time prediction of the turbulent flow temporal evolution.</a:t>
                </a:r>
              </a:p>
              <a:p>
                <a:pPr lvl="1"/>
                <a:r>
                  <a:rPr lang="en-US" sz="1600" dirty="0"/>
                  <a:t>We demonstrated the application of Super Resolution CNNs to project the results of coarse-grid DNS results to a finer spatial grid.</a:t>
                </a:r>
                <a:endParaRPr lang="en-US" dirty="0"/>
              </a:p>
              <a:p>
                <a:pPr lvl="1"/>
                <a:endParaRPr lang="en-US" sz="1600" b="1" dirty="0"/>
              </a:p>
              <a:p>
                <a:pPr marL="685800" indent="-685800">
                  <a:buFont typeface="Arial" pitchFamily="34" charset="0"/>
                  <a:buNone/>
                </a:pPr>
                <a:endParaRPr lang="en-US" sz="1600" b="1" dirty="0"/>
              </a:p>
              <a:p>
                <a:pPr marL="685800" indent="-685800">
                  <a:buFont typeface="Arial" pitchFamily="34" charset="0"/>
                  <a:buNone/>
                </a:pPr>
                <a:r>
                  <a:rPr lang="en-US" sz="1600" b="1" dirty="0"/>
                  <a:t>What will be done further:</a:t>
                </a:r>
              </a:p>
              <a:p>
                <a:pPr lvl="1"/>
                <a:r>
                  <a:rPr lang="en-US" sz="1600" dirty="0"/>
                  <a:t>Improving the architecture of the proposed </a:t>
                </a:r>
                <a:r>
                  <a:rPr lang="en-US" sz="1600" dirty="0" err="1"/>
                  <a:t>FluidFlowFormer</a:t>
                </a:r>
                <a:r>
                  <a:rPr lang="en-US" sz="1600" dirty="0"/>
                  <a: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𝐹</m:t>
                        </m:r>
                      </m:e>
                      <m:sup>
                        <m:r>
                          <a:rPr lang="en-US" sz="1600" b="0" i="1" smtClean="0">
                            <a:latin typeface="Cambria Math" panose="02040503050406030204" pitchFamily="18" charset="0"/>
                          </a:rPr>
                          <m:t>3</m:t>
                        </m:r>
                      </m:sup>
                    </m:sSup>
                  </m:oMath>
                </a14:m>
                <a:r>
                  <a:rPr lang="en-US" sz="1600" dirty="0"/>
                  <a:t>) Model by considering the impact of different feature extractors and predictor components.</a:t>
                </a:r>
              </a:p>
              <a:p>
                <a:pPr lvl="1"/>
                <a:r>
                  <a:rPr lang="en-US" sz="1600" dirty="0"/>
                  <a:t>Adding a pre-training stage using other planes (i.e. x-z and y-z) to improve the results for the x-y plane.</a:t>
                </a:r>
                <a:endParaRPr lang="en-US" sz="1600" dirty="0">
                  <a:solidFill>
                    <a:srgbClr val="FF0000"/>
                  </a:solidFill>
                </a:endParaRPr>
              </a:p>
              <a:p>
                <a:pPr lvl="1"/>
                <a:r>
                  <a:rPr lang="en-US" sz="1600" dirty="0"/>
                  <a:t>Investigate structural modifications to the CNN used for spatial super resolution of fluid patterns</a:t>
                </a:r>
              </a:p>
              <a:p>
                <a:pPr lvl="1"/>
                <a:r>
                  <a:rPr lang="en-US" sz="1600" dirty="0"/>
                  <a:t>Investigate multi-path CNNs with parallel velocity / pressure or velocity / velocity gradient input pairs for super resolution</a:t>
                </a:r>
              </a:p>
            </p:txBody>
          </p:sp>
        </mc:Choice>
        <mc:Fallback xmlns="">
          <p:sp>
            <p:nvSpPr>
              <p:cNvPr id="3" name="Text Placeholder 6">
                <a:extLst>
                  <a:ext uri="{FF2B5EF4-FFF2-40B4-BE49-F238E27FC236}">
                    <a16:creationId xmlns:a16="http://schemas.microsoft.com/office/drawing/2014/main" id="{2B7E6B01-5D9F-927F-5500-42A66AABAFD4}"/>
                  </a:ext>
                </a:extLst>
              </p:cNvPr>
              <p:cNvSpPr txBox="1">
                <a:spLocks noRot="1" noChangeAspect="1" noMove="1" noResize="1" noEditPoints="1" noAdjustHandles="1" noChangeArrowheads="1" noChangeShapeType="1" noTextEdit="1"/>
              </p:cNvSpPr>
              <p:nvPr/>
            </p:nvSpPr>
            <p:spPr>
              <a:xfrm>
                <a:off x="381000" y="1143000"/>
                <a:ext cx="10888579" cy="4751387"/>
              </a:xfrm>
              <a:prstGeom prst="rect">
                <a:avLst/>
              </a:prstGeom>
              <a:blipFill>
                <a:blip r:embed="rId2"/>
                <a:stretch>
                  <a:fillRect l="-336" t="-385" r="-392"/>
                </a:stretch>
              </a:blipFill>
            </p:spPr>
            <p:txBody>
              <a:bodyPr/>
              <a:lstStyle/>
              <a:p>
                <a:r>
                  <a:rPr lang="en-US">
                    <a:noFill/>
                  </a:rPr>
                  <a:t> </a:t>
                </a:r>
              </a:p>
            </p:txBody>
          </p:sp>
        </mc:Fallback>
      </mc:AlternateContent>
    </p:spTree>
    <p:extLst>
      <p:ext uri="{BB962C8B-B14F-4D97-AF65-F5344CB8AC3E}">
        <p14:creationId xmlns:p14="http://schemas.microsoft.com/office/powerpoint/2010/main" val="1013199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396BF-1650-5302-6FBF-FE8360AF6626}"/>
              </a:ext>
            </a:extLst>
          </p:cNvPr>
          <p:cNvSpPr>
            <a:spLocks noGrp="1"/>
          </p:cNvSpPr>
          <p:nvPr>
            <p:ph type="title"/>
          </p:nvPr>
        </p:nvSpPr>
        <p:spPr>
          <a:xfrm>
            <a:off x="0" y="18288"/>
            <a:ext cx="10972800" cy="990600"/>
          </a:xfrm>
        </p:spPr>
        <p:txBody>
          <a:bodyPr/>
          <a:lstStyle/>
          <a:p>
            <a:r>
              <a:rPr lang="en-US"/>
              <a:t>Outline</a:t>
            </a:r>
          </a:p>
        </p:txBody>
      </p:sp>
      <p:sp>
        <p:nvSpPr>
          <p:cNvPr id="3" name="Content Placeholder 2">
            <a:extLst>
              <a:ext uri="{FF2B5EF4-FFF2-40B4-BE49-F238E27FC236}">
                <a16:creationId xmlns:a16="http://schemas.microsoft.com/office/drawing/2014/main" id="{79F0DF7E-C734-E1CB-BA2D-ACCAAE2E26BB}"/>
              </a:ext>
            </a:extLst>
          </p:cNvPr>
          <p:cNvSpPr>
            <a:spLocks noGrp="1"/>
          </p:cNvSpPr>
          <p:nvPr>
            <p:ph idx="4294967295"/>
          </p:nvPr>
        </p:nvSpPr>
        <p:spPr>
          <a:xfrm>
            <a:off x="3352800" y="140676"/>
            <a:ext cx="8562535" cy="6977575"/>
          </a:xfrm>
        </p:spPr>
        <p:txBody>
          <a:bodyPr>
            <a:normAutofit fontScale="85000" lnSpcReduction="20000"/>
          </a:bodyPr>
          <a:lstStyle/>
          <a:p>
            <a:pPr>
              <a:buClr>
                <a:schemeClr val="tx1"/>
              </a:buClr>
            </a:pPr>
            <a:r>
              <a:rPr lang="en-US" b="1"/>
              <a:t>Introduction &amp; Problem Statement</a:t>
            </a:r>
          </a:p>
          <a:p>
            <a:pPr lvl="1">
              <a:buClr>
                <a:schemeClr val="tx1"/>
              </a:buClr>
              <a:buFont typeface="Wingdings" pitchFamily="2" charset="2"/>
              <a:buChar char="ü"/>
            </a:pPr>
            <a:r>
              <a:rPr lang="en-US"/>
              <a:t>Brief overview of turbulent flow challenges</a:t>
            </a:r>
          </a:p>
          <a:p>
            <a:pPr lvl="1">
              <a:buClr>
                <a:schemeClr val="tx1"/>
              </a:buClr>
              <a:buFont typeface="Wingdings" pitchFamily="2" charset="2"/>
              <a:buChar char="ü"/>
            </a:pPr>
            <a:r>
              <a:rPr lang="en-US"/>
              <a:t>Motivation for using deep learning models in CFD</a:t>
            </a:r>
          </a:p>
          <a:p>
            <a:pPr>
              <a:buClr>
                <a:schemeClr val="tx1"/>
              </a:buClr>
            </a:pPr>
            <a:endParaRPr lang="en-US" b="1"/>
          </a:p>
          <a:p>
            <a:pPr>
              <a:buClr>
                <a:schemeClr val="tx1"/>
              </a:buClr>
            </a:pPr>
            <a:r>
              <a:rPr lang="en-US" b="1"/>
              <a:t>Literature Review</a:t>
            </a:r>
          </a:p>
          <a:p>
            <a:pPr lvl="1">
              <a:buClr>
                <a:schemeClr val="tx1"/>
              </a:buClr>
              <a:buFont typeface="Wingdings" pitchFamily="2" charset="2"/>
              <a:buChar char="ü"/>
            </a:pPr>
            <a:r>
              <a:rPr lang="en-US"/>
              <a:t>Summary of previous related works</a:t>
            </a:r>
          </a:p>
          <a:p>
            <a:pPr lvl="1">
              <a:buClr>
                <a:schemeClr val="tx1"/>
              </a:buClr>
              <a:buFont typeface="Wingdings" pitchFamily="2" charset="2"/>
              <a:buChar char="ü"/>
            </a:pPr>
            <a:r>
              <a:rPr lang="en-US"/>
              <a:t>Gaps and limitations in current approaches</a:t>
            </a:r>
          </a:p>
          <a:p>
            <a:pPr>
              <a:buClr>
                <a:schemeClr val="tx1"/>
              </a:buClr>
            </a:pPr>
            <a:endParaRPr lang="en-US" b="1"/>
          </a:p>
          <a:p>
            <a:pPr>
              <a:buClr>
                <a:schemeClr val="tx1"/>
              </a:buClr>
            </a:pPr>
            <a:r>
              <a:rPr lang="en-US" b="1"/>
              <a:t>Dataset Description</a:t>
            </a:r>
          </a:p>
          <a:p>
            <a:pPr lvl="1">
              <a:buClr>
                <a:schemeClr val="tx1"/>
              </a:buClr>
              <a:buFont typeface="Wingdings" pitchFamily="2" charset="2"/>
              <a:buChar char="ü"/>
            </a:pPr>
            <a:r>
              <a:rPr lang="en-US"/>
              <a:t>Data source and characteristics</a:t>
            </a:r>
          </a:p>
          <a:p>
            <a:pPr lvl="1">
              <a:buClr>
                <a:schemeClr val="tx1"/>
              </a:buClr>
              <a:buFont typeface="Wingdings" pitchFamily="2" charset="2"/>
              <a:buChar char="ü"/>
            </a:pPr>
            <a:r>
              <a:rPr lang="en-US"/>
              <a:t>Preprocessing steps and dataset structure</a:t>
            </a:r>
          </a:p>
          <a:p>
            <a:pPr>
              <a:buClr>
                <a:schemeClr val="tx1"/>
              </a:buClr>
            </a:pPr>
            <a:endParaRPr lang="en-US" b="1"/>
          </a:p>
          <a:p>
            <a:pPr>
              <a:buClr>
                <a:schemeClr val="tx1"/>
              </a:buClr>
            </a:pPr>
            <a:r>
              <a:rPr lang="en-US" b="1"/>
              <a:t>Problem Formulation &amp; Methodology</a:t>
            </a:r>
          </a:p>
          <a:p>
            <a:pPr lvl="1">
              <a:buClr>
                <a:schemeClr val="tx1"/>
              </a:buClr>
              <a:buFont typeface="Wingdings" pitchFamily="2" charset="2"/>
              <a:buChar char="ü"/>
            </a:pPr>
            <a:r>
              <a:rPr lang="en-US"/>
              <a:t>Problem configuration and objectives</a:t>
            </a:r>
          </a:p>
          <a:p>
            <a:pPr lvl="1">
              <a:buClr>
                <a:schemeClr val="tx1"/>
              </a:buClr>
              <a:buFont typeface="Wingdings" pitchFamily="2" charset="2"/>
              <a:buChar char="ü"/>
            </a:pPr>
            <a:r>
              <a:rPr lang="en-US"/>
              <a:t>Model architecture and training setup</a:t>
            </a:r>
          </a:p>
          <a:p>
            <a:pPr>
              <a:buClr>
                <a:schemeClr val="tx1"/>
              </a:buClr>
            </a:pPr>
            <a:endParaRPr lang="en-US" b="1"/>
          </a:p>
          <a:p>
            <a:pPr>
              <a:buClr>
                <a:schemeClr val="tx1"/>
              </a:buClr>
            </a:pPr>
            <a:r>
              <a:rPr lang="en-US" b="1"/>
              <a:t>Preliminary Results &amp; Observations</a:t>
            </a:r>
          </a:p>
          <a:p>
            <a:pPr lvl="1">
              <a:buClr>
                <a:schemeClr val="tx1"/>
              </a:buClr>
              <a:buFont typeface="Wingdings" pitchFamily="2" charset="2"/>
              <a:buChar char="ü"/>
            </a:pPr>
            <a:r>
              <a:rPr lang="en-US"/>
              <a:t>Key findings from initial experiments</a:t>
            </a:r>
          </a:p>
          <a:p>
            <a:pPr lvl="1">
              <a:buClr>
                <a:schemeClr val="tx1"/>
              </a:buClr>
              <a:buFont typeface="Wingdings" pitchFamily="2" charset="2"/>
              <a:buChar char="ü"/>
            </a:pPr>
            <a:r>
              <a:rPr lang="en-US"/>
              <a:t>Visualizations and performance metrics</a:t>
            </a:r>
          </a:p>
          <a:p>
            <a:pPr>
              <a:buClr>
                <a:schemeClr val="tx1"/>
              </a:buClr>
            </a:pPr>
            <a:endParaRPr lang="en-US" b="1"/>
          </a:p>
          <a:p>
            <a:pPr>
              <a:buClr>
                <a:schemeClr val="tx1"/>
              </a:buClr>
            </a:pPr>
            <a:r>
              <a:rPr lang="en-US" b="1"/>
              <a:t>Conclusion &amp; Future Work</a:t>
            </a:r>
          </a:p>
          <a:p>
            <a:pPr lvl="1">
              <a:buClr>
                <a:schemeClr val="tx1"/>
              </a:buClr>
              <a:buFont typeface="Wingdings" pitchFamily="2" charset="2"/>
              <a:buChar char="ü"/>
            </a:pPr>
            <a:r>
              <a:rPr lang="en-US"/>
              <a:t>Summary of current progress</a:t>
            </a:r>
          </a:p>
          <a:p>
            <a:pPr lvl="1">
              <a:buClr>
                <a:schemeClr val="tx1"/>
              </a:buClr>
              <a:buFont typeface="Wingdings" pitchFamily="2" charset="2"/>
              <a:buChar char="ü"/>
            </a:pPr>
            <a:r>
              <a:rPr lang="en-US"/>
              <a:t>Next steps and research directions</a:t>
            </a:r>
          </a:p>
        </p:txBody>
      </p:sp>
      <p:sp>
        <p:nvSpPr>
          <p:cNvPr id="7" name="Slide Number Placeholder 6">
            <a:extLst>
              <a:ext uri="{FF2B5EF4-FFF2-40B4-BE49-F238E27FC236}">
                <a16:creationId xmlns:a16="http://schemas.microsoft.com/office/drawing/2014/main" id="{1333CE9A-63DB-70CF-7546-7B4D46BF1142}"/>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418532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720B42-60C6-8C17-8B26-58B3F6EDEC9D}"/>
              </a:ext>
            </a:extLst>
          </p:cNvPr>
          <p:cNvSpPr>
            <a:spLocks noGrp="1"/>
          </p:cNvSpPr>
          <p:nvPr>
            <p:ph type="title"/>
          </p:nvPr>
        </p:nvSpPr>
        <p:spPr/>
        <p:txBody>
          <a:bodyPr/>
          <a:lstStyle/>
          <a:p>
            <a:r>
              <a:rPr lang="en-US">
                <a:solidFill>
                  <a:schemeClr val="bg1"/>
                </a:solidFill>
              </a:rPr>
              <a:t>Backup Slides</a:t>
            </a:r>
          </a:p>
        </p:txBody>
      </p:sp>
      <p:sp>
        <p:nvSpPr>
          <p:cNvPr id="6" name="Slide Number Placeholder 5">
            <a:extLst>
              <a:ext uri="{FF2B5EF4-FFF2-40B4-BE49-F238E27FC236}">
                <a16:creationId xmlns:a16="http://schemas.microsoft.com/office/drawing/2014/main" id="{A84D6FA3-6043-46C8-1C18-05EE7F7D89E0}"/>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463201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7415-9B4F-6C42-57FB-DBE1ED0EF2E7}"/>
              </a:ext>
            </a:extLst>
          </p:cNvPr>
          <p:cNvSpPr>
            <a:spLocks noGrp="1"/>
          </p:cNvSpPr>
          <p:nvPr>
            <p:ph type="title"/>
          </p:nvPr>
        </p:nvSpPr>
        <p:spPr/>
        <p:txBody>
          <a:bodyPr>
            <a:normAutofit/>
          </a:bodyPr>
          <a:lstStyle/>
          <a:p>
            <a:pPr>
              <a:buClr>
                <a:schemeClr val="tx1"/>
              </a:buClr>
            </a:pPr>
            <a:r>
              <a:rPr lang="en-US" b="1" dirty="0">
                <a:solidFill>
                  <a:schemeClr val="accent2"/>
                </a:solidFill>
              </a:rPr>
              <a:t>Geometry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B991CDCA-B854-30EE-8975-BA9EDED01FFD}"/>
                  </a:ext>
                </a:extLst>
              </p:cNvPr>
              <p:cNvSpPr>
                <a:spLocks noGrp="1"/>
              </p:cNvSpPr>
              <p:nvPr>
                <p:ph sz="half" idx="2"/>
              </p:nvPr>
            </p:nvSpPr>
            <p:spPr>
              <a:xfrm>
                <a:off x="5330554" y="1673352"/>
                <a:ext cx="6251846" cy="4718304"/>
              </a:xfrm>
            </p:spPr>
            <p:txBody>
              <a:bodyPr>
                <a:normAutofit/>
              </a:bodyPr>
              <a:lstStyle/>
              <a:p>
                <a:r>
                  <a:rPr lang="en-US" sz="2400"/>
                  <a:t>Turbulent fluid flow between parallel plates</a:t>
                </a:r>
              </a:p>
              <a:p>
                <a:r>
                  <a:rPr lang="en-US" sz="2400"/>
                  <a:t>Unit vectors as shown</a:t>
                </a:r>
              </a:p>
              <a:p>
                <a:pPr lvl="1"/>
                <a14:m>
                  <m:oMath xmlns:m="http://schemas.openxmlformats.org/officeDocument/2006/math">
                    <m:r>
                      <a:rPr lang="en-US" b="0" i="1" smtClean="0">
                        <a:latin typeface="Cambria Math" panose="02040503050406030204" pitchFamily="18" charset="0"/>
                      </a:rPr>
                      <m:t>𝑥</m:t>
                    </m:r>
                  </m:oMath>
                </a14:m>
                <a:r>
                  <a:rPr lang="en-US"/>
                  <a:t> along direction of flow (streamwise)</a:t>
                </a:r>
              </a:p>
              <a:p>
                <a:pPr lvl="1"/>
                <a14:m>
                  <m:oMath xmlns:m="http://schemas.openxmlformats.org/officeDocument/2006/math">
                    <m:r>
                      <a:rPr lang="en-US" b="0" i="1" smtClean="0">
                        <a:latin typeface="Cambria Math" panose="02040503050406030204" pitchFamily="18" charset="0"/>
                      </a:rPr>
                      <m:t>𝑦</m:t>
                    </m:r>
                  </m:oMath>
                </a14:m>
                <a:r>
                  <a:rPr lang="en-US"/>
                  <a:t> normal to walls</a:t>
                </a:r>
              </a:p>
              <a:p>
                <a:pPr lvl="1"/>
                <a14:m>
                  <m:oMath xmlns:m="http://schemas.openxmlformats.org/officeDocument/2006/math">
                    <m:r>
                      <a:rPr lang="en-US" b="0" i="1" smtClean="0">
                        <a:latin typeface="Cambria Math" panose="02040503050406030204" pitchFamily="18" charset="0"/>
                      </a:rPr>
                      <m:t>𝑧</m:t>
                    </m:r>
                  </m:oMath>
                </a14:m>
                <a:r>
                  <a:rPr lang="en-US"/>
                  <a:t> across flow (spanwise)</a:t>
                </a:r>
              </a:p>
              <a:p>
                <a:r>
                  <a:rPr lang="en-US"/>
                  <a:t>Focusing on the velocity in the direction of the flow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oMath>
                </a14:m>
                <a:r>
                  <a:rPr lang="en-US" sz="2400"/>
                  <a:t>), as this </a:t>
                </a:r>
                <a:r>
                  <a:rPr lang="en-US"/>
                  <a:t>will dominate the overall velocity</a:t>
                </a:r>
              </a:p>
              <a:p>
                <a:r>
                  <a:rPr lang="en-US"/>
                  <a:t>Plates are “non-slip”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→0</m:t>
                    </m:r>
                  </m:oMath>
                </a14:m>
                <a:r>
                  <a:rPr lang="en-US"/>
                  <a:t> at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m:t>
                    </m:r>
                  </m:oMath>
                </a14:m>
                <a:endParaRPr lang="en-US"/>
              </a:p>
            </p:txBody>
          </p:sp>
        </mc:Choice>
        <mc:Fallback xmlns="">
          <p:sp>
            <p:nvSpPr>
              <p:cNvPr id="6" name="Content Placeholder 5">
                <a:extLst>
                  <a:ext uri="{FF2B5EF4-FFF2-40B4-BE49-F238E27FC236}">
                    <a16:creationId xmlns:a16="http://schemas.microsoft.com/office/drawing/2014/main" id="{B991CDCA-B854-30EE-8975-BA9EDED01FFD}"/>
                  </a:ext>
                </a:extLst>
              </p:cNvPr>
              <p:cNvSpPr>
                <a:spLocks noGrp="1" noRot="1" noChangeAspect="1" noMove="1" noResize="1" noEditPoints="1" noAdjustHandles="1" noChangeArrowheads="1" noChangeShapeType="1" noTextEdit="1"/>
              </p:cNvSpPr>
              <p:nvPr>
                <p:ph sz="half" idx="2"/>
              </p:nvPr>
            </p:nvSpPr>
            <p:spPr>
              <a:xfrm>
                <a:off x="5330554" y="1673352"/>
                <a:ext cx="6251846" cy="4718304"/>
              </a:xfrm>
              <a:blipFill>
                <a:blip r:embed="rId3"/>
                <a:stretch>
                  <a:fillRect l="-877" t="-90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B0ABF5E-BAC5-F0D1-8D04-13337137172D}"/>
              </a:ext>
            </a:extLst>
          </p:cNvPr>
          <p:cNvSpPr txBox="1"/>
          <p:nvPr/>
        </p:nvSpPr>
        <p:spPr>
          <a:xfrm>
            <a:off x="6486525" y="6279398"/>
            <a:ext cx="5399427" cy="523220"/>
          </a:xfrm>
          <a:prstGeom prst="rect">
            <a:avLst/>
          </a:prstGeom>
          <a:noFill/>
        </p:spPr>
        <p:txBody>
          <a:bodyPr wrap="none" rtlCol="0">
            <a:spAutoFit/>
          </a:bodyPr>
          <a:lstStyle/>
          <a:p>
            <a:pPr algn="l"/>
            <a:r>
              <a:rPr lang="en-US" sz="1400" b="0" i="0" u="none" strike="noStrike" baseline="0">
                <a:latin typeface="CMR10"/>
              </a:rPr>
              <a:t>J. Kim, P. Moin and R. D. Moser. Turbulence statistics in fully developed</a:t>
            </a:r>
          </a:p>
          <a:p>
            <a:pPr algn="l"/>
            <a:r>
              <a:rPr lang="en-US" sz="1400" b="0" i="0" u="none" strike="noStrike" baseline="0">
                <a:latin typeface="CMR10"/>
              </a:rPr>
              <a:t>channel ow at low Reynolds number. </a:t>
            </a:r>
            <a:r>
              <a:rPr lang="en-US" sz="1400" b="0" i="0" u="none" strike="noStrike" baseline="0">
                <a:latin typeface="CMTI10"/>
              </a:rPr>
              <a:t>J. Fluid Mech.</a:t>
            </a:r>
            <a:r>
              <a:rPr lang="en-US" sz="1400" b="0" i="0" u="none" strike="noStrike" baseline="0">
                <a:latin typeface="CMR10"/>
              </a:rPr>
              <a:t>, 177:133-166, 1987.</a:t>
            </a:r>
            <a:endParaRPr lang="en-US" sz="1100"/>
          </a:p>
        </p:txBody>
      </p:sp>
      <p:sp>
        <p:nvSpPr>
          <p:cNvPr id="8" name="Rectangle 7">
            <a:extLst>
              <a:ext uri="{FF2B5EF4-FFF2-40B4-BE49-F238E27FC236}">
                <a16:creationId xmlns:a16="http://schemas.microsoft.com/office/drawing/2014/main" id="{26856C20-8346-E6FB-3E53-54DF4DB3071A}"/>
              </a:ext>
            </a:extLst>
          </p:cNvPr>
          <p:cNvSpPr/>
          <p:nvPr/>
        </p:nvSpPr>
        <p:spPr>
          <a:xfrm>
            <a:off x="685800" y="1828800"/>
            <a:ext cx="3810000" cy="76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4BCBC4-FAFA-C5CA-BCBF-44E663F5B4EF}"/>
              </a:ext>
            </a:extLst>
          </p:cNvPr>
          <p:cNvSpPr/>
          <p:nvPr/>
        </p:nvSpPr>
        <p:spPr>
          <a:xfrm>
            <a:off x="685800" y="2667000"/>
            <a:ext cx="3810000" cy="76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C30C327-AA19-CD8C-B7DD-2F444306A543}"/>
              </a:ext>
            </a:extLst>
          </p:cNvPr>
          <p:cNvCxnSpPr/>
          <p:nvPr/>
        </p:nvCxnSpPr>
        <p:spPr>
          <a:xfrm>
            <a:off x="685800" y="228600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DA775-CFE6-27C5-3CA8-4F545DF5E85E}"/>
              </a:ext>
            </a:extLst>
          </p:cNvPr>
          <p:cNvCxnSpPr>
            <a:cxnSpLocks/>
            <a:stCxn id="9" idx="1"/>
            <a:endCxn id="8" idx="1"/>
          </p:cNvCxnSpPr>
          <p:nvPr/>
        </p:nvCxnSpPr>
        <p:spPr>
          <a:xfrm flipV="1">
            <a:off x="685800" y="1866900"/>
            <a:ext cx="0" cy="838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C90881-F116-65E0-3A1D-0FA225420C4D}"/>
                  </a:ext>
                </a:extLst>
              </p:cNvPr>
              <p:cNvSpPr txBox="1"/>
              <p:nvPr/>
            </p:nvSpPr>
            <p:spPr>
              <a:xfrm>
                <a:off x="1219200" y="2116722"/>
                <a:ext cx="35759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oMath>
                  </m:oMathPara>
                </a14:m>
                <a:endParaRPr lang="en-US" sz="1600" b="1"/>
              </a:p>
            </p:txBody>
          </p:sp>
        </mc:Choice>
        <mc:Fallback xmlns="">
          <p:sp>
            <p:nvSpPr>
              <p:cNvPr id="16" name="TextBox 15">
                <a:extLst>
                  <a:ext uri="{FF2B5EF4-FFF2-40B4-BE49-F238E27FC236}">
                    <a16:creationId xmlns:a16="http://schemas.microsoft.com/office/drawing/2014/main" id="{31C90881-F116-65E0-3A1D-0FA225420C4D}"/>
                  </a:ext>
                </a:extLst>
              </p:cNvPr>
              <p:cNvSpPr txBox="1">
                <a:spLocks noRot="1" noChangeAspect="1" noMove="1" noResize="1" noEditPoints="1" noAdjustHandles="1" noChangeArrowheads="1" noChangeShapeType="1" noTextEdit="1"/>
              </p:cNvSpPr>
              <p:nvPr/>
            </p:nvSpPr>
            <p:spPr>
              <a:xfrm>
                <a:off x="1219200" y="2116722"/>
                <a:ext cx="357597"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0870C6-59FE-6F25-EF7F-FECFBB69A752}"/>
                  </a:ext>
                </a:extLst>
              </p:cNvPr>
              <p:cNvSpPr txBox="1"/>
              <p:nvPr/>
            </p:nvSpPr>
            <p:spPr>
              <a:xfrm>
                <a:off x="319994" y="1921328"/>
                <a:ext cx="36580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𝒚</m:t>
                          </m:r>
                        </m:e>
                      </m:acc>
                    </m:oMath>
                  </m:oMathPara>
                </a14:m>
                <a:endParaRPr lang="en-US" sz="1600" b="1"/>
              </a:p>
            </p:txBody>
          </p:sp>
        </mc:Choice>
        <mc:Fallback xmlns="">
          <p:sp>
            <p:nvSpPr>
              <p:cNvPr id="17" name="TextBox 16">
                <a:extLst>
                  <a:ext uri="{FF2B5EF4-FFF2-40B4-BE49-F238E27FC236}">
                    <a16:creationId xmlns:a16="http://schemas.microsoft.com/office/drawing/2014/main" id="{7D0870C6-59FE-6F25-EF7F-FECFBB69A752}"/>
                  </a:ext>
                </a:extLst>
              </p:cNvPr>
              <p:cNvSpPr txBox="1">
                <a:spLocks noRot="1" noChangeAspect="1" noMove="1" noResize="1" noEditPoints="1" noAdjustHandles="1" noChangeArrowheads="1" noChangeShapeType="1" noTextEdit="1"/>
              </p:cNvSpPr>
              <p:nvPr/>
            </p:nvSpPr>
            <p:spPr>
              <a:xfrm>
                <a:off x="319994" y="1921328"/>
                <a:ext cx="365805" cy="338554"/>
              </a:xfrm>
              <a:prstGeom prst="rect">
                <a:avLst/>
              </a:prstGeom>
              <a:blipFill>
                <a:blip r:embed="rId5"/>
                <a:stretch>
                  <a:fillRect b="-535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CA0DAC66-D57E-A162-4F69-AC68EC70812A}"/>
              </a:ext>
            </a:extLst>
          </p:cNvPr>
          <p:cNvSpPr txBox="1"/>
          <p:nvPr/>
        </p:nvSpPr>
        <p:spPr>
          <a:xfrm>
            <a:off x="452638" y="1627158"/>
            <a:ext cx="284052" cy="307777"/>
          </a:xfrm>
          <a:prstGeom prst="rect">
            <a:avLst/>
          </a:prstGeom>
          <a:noFill/>
        </p:spPr>
        <p:txBody>
          <a:bodyPr wrap="none" rtlCol="0">
            <a:spAutoFit/>
          </a:bodyPr>
          <a:lstStyle/>
          <a:p>
            <a:r>
              <a:rPr lang="en-US" sz="1400" b="1"/>
              <a:t>1</a:t>
            </a:r>
          </a:p>
        </p:txBody>
      </p:sp>
      <p:sp>
        <p:nvSpPr>
          <p:cNvPr id="20" name="TextBox 19">
            <a:extLst>
              <a:ext uri="{FF2B5EF4-FFF2-40B4-BE49-F238E27FC236}">
                <a16:creationId xmlns:a16="http://schemas.microsoft.com/office/drawing/2014/main" id="{29E89396-A945-4DF4-5CA4-AF7FCB4E909A}"/>
              </a:ext>
            </a:extLst>
          </p:cNvPr>
          <p:cNvSpPr txBox="1"/>
          <p:nvPr/>
        </p:nvSpPr>
        <p:spPr>
          <a:xfrm>
            <a:off x="393326" y="2600881"/>
            <a:ext cx="343364" cy="307777"/>
          </a:xfrm>
          <a:prstGeom prst="rect">
            <a:avLst/>
          </a:prstGeom>
          <a:noFill/>
        </p:spPr>
        <p:txBody>
          <a:bodyPr wrap="none" rtlCol="0">
            <a:spAutoFit/>
          </a:bodyPr>
          <a:lstStyle/>
          <a:p>
            <a:r>
              <a:rPr lang="en-US" sz="1400" b="1"/>
              <a:t>-1</a:t>
            </a:r>
          </a:p>
        </p:txBody>
      </p:sp>
      <p:sp>
        <p:nvSpPr>
          <p:cNvPr id="23" name="TextBox 22">
            <a:extLst>
              <a:ext uri="{FF2B5EF4-FFF2-40B4-BE49-F238E27FC236}">
                <a16:creationId xmlns:a16="http://schemas.microsoft.com/office/drawing/2014/main" id="{EDF9A8BE-B43E-EF42-C779-ED3B5ECF8574}"/>
              </a:ext>
            </a:extLst>
          </p:cNvPr>
          <p:cNvSpPr txBox="1"/>
          <p:nvPr/>
        </p:nvSpPr>
        <p:spPr>
          <a:xfrm>
            <a:off x="1571444" y="1443334"/>
            <a:ext cx="979692" cy="307777"/>
          </a:xfrm>
          <a:prstGeom prst="rect">
            <a:avLst/>
          </a:prstGeom>
          <a:noFill/>
        </p:spPr>
        <p:txBody>
          <a:bodyPr wrap="none" rtlCol="0">
            <a:spAutoFit/>
          </a:bodyPr>
          <a:lstStyle/>
          <a:p>
            <a:r>
              <a:rPr lang="en-US" sz="1400"/>
              <a:t>Side View</a:t>
            </a:r>
          </a:p>
        </p:txBody>
      </p:sp>
      <p:grpSp>
        <p:nvGrpSpPr>
          <p:cNvPr id="48" name="Group 47">
            <a:extLst>
              <a:ext uri="{FF2B5EF4-FFF2-40B4-BE49-F238E27FC236}">
                <a16:creationId xmlns:a16="http://schemas.microsoft.com/office/drawing/2014/main" id="{F7ED6108-69B2-30B3-C1D9-A4162093242A}"/>
              </a:ext>
            </a:extLst>
          </p:cNvPr>
          <p:cNvGrpSpPr/>
          <p:nvPr/>
        </p:nvGrpSpPr>
        <p:grpSpPr>
          <a:xfrm>
            <a:off x="4144079" y="436005"/>
            <a:ext cx="1035641" cy="1202296"/>
            <a:chOff x="5298395" y="2890711"/>
            <a:chExt cx="1035641" cy="1202296"/>
          </a:xfrm>
        </p:grpSpPr>
        <p:grpSp>
          <p:nvGrpSpPr>
            <p:cNvPr id="44" name="Group 43">
              <a:extLst>
                <a:ext uri="{FF2B5EF4-FFF2-40B4-BE49-F238E27FC236}">
                  <a16:creationId xmlns:a16="http://schemas.microsoft.com/office/drawing/2014/main" id="{EE71C6A9-D51F-72B8-18A6-A97592B47A2B}"/>
                </a:ext>
              </a:extLst>
            </p:cNvPr>
            <p:cNvGrpSpPr/>
            <p:nvPr/>
          </p:nvGrpSpPr>
          <p:grpSpPr>
            <a:xfrm>
              <a:off x="5435600" y="3048000"/>
              <a:ext cx="685800" cy="731332"/>
              <a:chOff x="5435600" y="3048000"/>
              <a:chExt cx="685800" cy="731332"/>
            </a:xfrm>
          </p:grpSpPr>
          <p:cxnSp>
            <p:nvCxnSpPr>
              <p:cNvPr id="38" name="Straight Arrow Connector 37">
                <a:extLst>
                  <a:ext uri="{FF2B5EF4-FFF2-40B4-BE49-F238E27FC236}">
                    <a16:creationId xmlns:a16="http://schemas.microsoft.com/office/drawing/2014/main" id="{E07847C3-5A06-EC35-8E5F-90A6E272F598}"/>
                  </a:ext>
                </a:extLst>
              </p:cNvPr>
              <p:cNvCxnSpPr>
                <a:cxnSpLocks/>
              </p:cNvCxnSpPr>
              <p:nvPr/>
            </p:nvCxnSpPr>
            <p:spPr>
              <a:xfrm>
                <a:off x="5664200" y="3502732"/>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054CDF3-0299-2AC1-D4AA-933759848C3E}"/>
                  </a:ext>
                </a:extLst>
              </p:cNvPr>
              <p:cNvCxnSpPr>
                <a:cxnSpLocks/>
              </p:cNvCxnSpPr>
              <p:nvPr/>
            </p:nvCxnSpPr>
            <p:spPr>
              <a:xfrm flipV="1">
                <a:off x="5664200" y="3048000"/>
                <a:ext cx="0"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F644BA-CCDE-F4B4-2FD2-7280F850254E}"/>
                  </a:ext>
                </a:extLst>
              </p:cNvPr>
              <p:cNvCxnSpPr>
                <a:cxnSpLocks/>
              </p:cNvCxnSpPr>
              <p:nvPr/>
            </p:nvCxnSpPr>
            <p:spPr>
              <a:xfrm flipH="1">
                <a:off x="5435600" y="3502732"/>
                <a:ext cx="228600" cy="276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B4E8319-65C0-FD6E-7446-67E21DCB4D37}"/>
                    </a:ext>
                  </a:extLst>
                </p:cNvPr>
                <p:cNvSpPr txBox="1"/>
                <p:nvPr/>
              </p:nvSpPr>
              <p:spPr>
                <a:xfrm>
                  <a:off x="5976439" y="3452258"/>
                  <a:ext cx="35759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oMath>
                    </m:oMathPara>
                  </a14:m>
                  <a:endParaRPr lang="en-US" sz="1600" b="1"/>
                </a:p>
              </p:txBody>
            </p:sp>
          </mc:Choice>
          <mc:Fallback xmlns="">
            <p:sp>
              <p:nvSpPr>
                <p:cNvPr id="45" name="TextBox 44">
                  <a:extLst>
                    <a:ext uri="{FF2B5EF4-FFF2-40B4-BE49-F238E27FC236}">
                      <a16:creationId xmlns:a16="http://schemas.microsoft.com/office/drawing/2014/main" id="{3B4E8319-65C0-FD6E-7446-67E21DCB4D37}"/>
                    </a:ext>
                  </a:extLst>
                </p:cNvPr>
                <p:cNvSpPr txBox="1">
                  <a:spLocks noRot="1" noChangeAspect="1" noMove="1" noResize="1" noEditPoints="1" noAdjustHandles="1" noChangeArrowheads="1" noChangeShapeType="1" noTextEdit="1"/>
                </p:cNvSpPr>
                <p:nvPr/>
              </p:nvSpPr>
              <p:spPr>
                <a:xfrm>
                  <a:off x="5976439" y="3452258"/>
                  <a:ext cx="357597"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F8EF3AE-6A22-FF41-518C-43343F08C069}"/>
                    </a:ext>
                  </a:extLst>
                </p:cNvPr>
                <p:cNvSpPr txBox="1"/>
                <p:nvPr/>
              </p:nvSpPr>
              <p:spPr>
                <a:xfrm>
                  <a:off x="5298395" y="2890711"/>
                  <a:ext cx="36580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𝒚</m:t>
                            </m:r>
                          </m:e>
                        </m:acc>
                      </m:oMath>
                    </m:oMathPara>
                  </a14:m>
                  <a:endParaRPr lang="en-US" sz="1600" b="1"/>
                </a:p>
              </p:txBody>
            </p:sp>
          </mc:Choice>
          <mc:Fallback xmlns="">
            <p:sp>
              <p:nvSpPr>
                <p:cNvPr id="46" name="TextBox 45">
                  <a:extLst>
                    <a:ext uri="{FF2B5EF4-FFF2-40B4-BE49-F238E27FC236}">
                      <a16:creationId xmlns:a16="http://schemas.microsoft.com/office/drawing/2014/main" id="{7F8EF3AE-6A22-FF41-518C-43343F08C069}"/>
                    </a:ext>
                  </a:extLst>
                </p:cNvPr>
                <p:cNvSpPr txBox="1">
                  <a:spLocks noRot="1" noChangeAspect="1" noMove="1" noResize="1" noEditPoints="1" noAdjustHandles="1" noChangeArrowheads="1" noChangeShapeType="1" noTextEdit="1"/>
                </p:cNvSpPr>
                <p:nvPr/>
              </p:nvSpPr>
              <p:spPr>
                <a:xfrm>
                  <a:off x="5298395" y="2890711"/>
                  <a:ext cx="365805" cy="338554"/>
                </a:xfrm>
                <a:prstGeom prst="rect">
                  <a:avLst/>
                </a:prstGeom>
                <a:blipFill>
                  <a:blip r:embed="rId7"/>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6672BBA-819A-4198-AF00-DF752CF0EC86}"/>
                    </a:ext>
                  </a:extLst>
                </p:cNvPr>
                <p:cNvSpPr txBox="1"/>
                <p:nvPr/>
              </p:nvSpPr>
              <p:spPr>
                <a:xfrm>
                  <a:off x="5375814" y="3754453"/>
                  <a:ext cx="34817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𝒛</m:t>
                            </m:r>
                          </m:e>
                        </m:acc>
                      </m:oMath>
                    </m:oMathPara>
                  </a14:m>
                  <a:endParaRPr lang="en-US" sz="1600" b="1"/>
                </a:p>
              </p:txBody>
            </p:sp>
          </mc:Choice>
          <mc:Fallback xmlns="">
            <p:sp>
              <p:nvSpPr>
                <p:cNvPr id="47" name="TextBox 46">
                  <a:extLst>
                    <a:ext uri="{FF2B5EF4-FFF2-40B4-BE49-F238E27FC236}">
                      <a16:creationId xmlns:a16="http://schemas.microsoft.com/office/drawing/2014/main" id="{66672BBA-819A-4198-AF00-DF752CF0EC86}"/>
                    </a:ext>
                  </a:extLst>
                </p:cNvPr>
                <p:cNvSpPr txBox="1">
                  <a:spLocks noRot="1" noChangeAspect="1" noMove="1" noResize="1" noEditPoints="1" noAdjustHandles="1" noChangeArrowheads="1" noChangeShapeType="1" noTextEdit="1"/>
                </p:cNvSpPr>
                <p:nvPr/>
              </p:nvSpPr>
              <p:spPr>
                <a:xfrm>
                  <a:off x="5375814" y="3754453"/>
                  <a:ext cx="348172" cy="338554"/>
                </a:xfrm>
                <a:prstGeom prst="rect">
                  <a:avLst/>
                </a:prstGeom>
                <a:blipFill>
                  <a:blip r:embed="rId8"/>
                  <a:stretch>
                    <a:fillRect/>
                  </a:stretch>
                </a:blipFill>
              </p:spPr>
              <p:txBody>
                <a:bodyPr/>
                <a:lstStyle/>
                <a:p>
                  <a:r>
                    <a:rPr lang="en-US">
                      <a:noFill/>
                    </a:rPr>
                    <a:t> </a:t>
                  </a:r>
                </a:p>
              </p:txBody>
            </p:sp>
          </mc:Fallback>
        </mc:AlternateContent>
      </p:grpSp>
      <p:sp>
        <p:nvSpPr>
          <p:cNvPr id="49" name="Arrow: Right 48">
            <a:extLst>
              <a:ext uri="{FF2B5EF4-FFF2-40B4-BE49-F238E27FC236}">
                <a16:creationId xmlns:a16="http://schemas.microsoft.com/office/drawing/2014/main" id="{DA5B42A3-A29A-F193-A703-6094EE07A94E}"/>
              </a:ext>
            </a:extLst>
          </p:cNvPr>
          <p:cNvSpPr/>
          <p:nvPr/>
        </p:nvSpPr>
        <p:spPr>
          <a:xfrm>
            <a:off x="1987550" y="2166128"/>
            <a:ext cx="685800" cy="220434"/>
          </a:xfrm>
          <a:prstGeom prst="rightArrow">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BA057B7-C219-EDDA-FC8F-C2EA7E35E225}"/>
              </a:ext>
            </a:extLst>
          </p:cNvPr>
          <p:cNvSpPr txBox="1"/>
          <p:nvPr/>
        </p:nvSpPr>
        <p:spPr>
          <a:xfrm>
            <a:off x="2769527" y="2105993"/>
            <a:ext cx="562975" cy="307777"/>
          </a:xfrm>
          <a:prstGeom prst="rect">
            <a:avLst/>
          </a:prstGeom>
          <a:noFill/>
        </p:spPr>
        <p:txBody>
          <a:bodyPr wrap="none" rtlCol="0">
            <a:spAutoFit/>
          </a:bodyPr>
          <a:lstStyle/>
          <a:p>
            <a:r>
              <a:rPr lang="en-US" sz="1400"/>
              <a:t>Flow</a:t>
            </a:r>
          </a:p>
        </p:txBody>
      </p:sp>
      <p:grpSp>
        <p:nvGrpSpPr>
          <p:cNvPr id="25" name="Group 24">
            <a:extLst>
              <a:ext uri="{FF2B5EF4-FFF2-40B4-BE49-F238E27FC236}">
                <a16:creationId xmlns:a16="http://schemas.microsoft.com/office/drawing/2014/main" id="{BB4C659D-F973-A8A2-8851-43214DD41158}"/>
              </a:ext>
            </a:extLst>
          </p:cNvPr>
          <p:cNvGrpSpPr/>
          <p:nvPr/>
        </p:nvGrpSpPr>
        <p:grpSpPr>
          <a:xfrm>
            <a:off x="279266" y="3274982"/>
            <a:ext cx="4678293" cy="2534992"/>
            <a:chOff x="279266" y="3274982"/>
            <a:chExt cx="4678293" cy="2534992"/>
          </a:xfrm>
        </p:grpSpPr>
        <p:sp>
          <p:nvSpPr>
            <p:cNvPr id="5" name="Rectangle 4">
              <a:extLst>
                <a:ext uri="{FF2B5EF4-FFF2-40B4-BE49-F238E27FC236}">
                  <a16:creationId xmlns:a16="http://schemas.microsoft.com/office/drawing/2014/main" id="{15F8A43D-3626-579F-057C-F8E48162F9B3}"/>
                </a:ext>
              </a:extLst>
            </p:cNvPr>
            <p:cNvSpPr/>
            <p:nvPr/>
          </p:nvSpPr>
          <p:spPr>
            <a:xfrm>
              <a:off x="336534" y="3274982"/>
              <a:ext cx="4276033" cy="1689995"/>
            </a:xfrm>
            <a:prstGeom prst="rect">
              <a:avLst/>
            </a:prstGeom>
            <a:scene3d>
              <a:camera prst="isometricOffAxis2Top"/>
              <a:lightRig rig="threePt" dir="t"/>
            </a:scene3d>
            <a:sp3d extrusionH="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8A70C1-BD29-51C3-46F4-ABD2AC5B12BE}"/>
                </a:ext>
              </a:extLst>
            </p:cNvPr>
            <p:cNvSpPr/>
            <p:nvPr/>
          </p:nvSpPr>
          <p:spPr>
            <a:xfrm>
              <a:off x="279266" y="4119979"/>
              <a:ext cx="4276033" cy="1689995"/>
            </a:xfrm>
            <a:prstGeom prst="rect">
              <a:avLst/>
            </a:prstGeom>
            <a:scene3d>
              <a:camera prst="isometricOffAxis2Top"/>
              <a:lightRig rig="threePt" dir="t"/>
            </a:scene3d>
            <a:sp3d extrusionH="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A13C113-B7F8-1C61-9E71-A8364D2FFE9A}"/>
                </a:ext>
              </a:extLst>
            </p:cNvPr>
            <p:cNvSpPr/>
            <p:nvPr/>
          </p:nvSpPr>
          <p:spPr>
            <a:xfrm>
              <a:off x="467432" y="3932857"/>
              <a:ext cx="1832585" cy="889471"/>
            </a:xfrm>
            <a:prstGeom prst="rect">
              <a:avLst/>
            </a:prstGeom>
            <a:solidFill>
              <a:schemeClr val="tx2">
                <a:lumMod val="50000"/>
                <a:alpha val="40000"/>
              </a:schemeClr>
            </a:solidFill>
            <a:ln>
              <a:noFill/>
            </a:ln>
            <a:scene3d>
              <a:camera prst="perspectiveContrastingLeftFacing">
                <a:rot lat="1500000" lon="12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EB1F646-1010-7230-CBA3-3015D171DBF1}"/>
                </a:ext>
              </a:extLst>
            </p:cNvPr>
            <p:cNvSpPr/>
            <p:nvPr/>
          </p:nvSpPr>
          <p:spPr>
            <a:xfrm>
              <a:off x="3525852" y="4596408"/>
              <a:ext cx="1431707" cy="376527"/>
            </a:xfrm>
            <a:prstGeom prst="rightArrow">
              <a:avLst/>
            </a:prstGeom>
            <a:solidFill>
              <a:srgbClr val="0000FF"/>
            </a:solidFill>
            <a:ln>
              <a:solidFill>
                <a:srgbClr val="0000FF"/>
              </a:solidFill>
            </a:ln>
            <a:scene3d>
              <a:camera prst="isometricOffAxis2Top"/>
              <a:lightRig rig="threePt" dir="t"/>
            </a:scene3d>
            <a:sp3d extrusionH="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7D025B2-9354-1203-76E3-A3CA0F588D8F}"/>
                </a:ext>
              </a:extLst>
            </p:cNvPr>
            <p:cNvCxnSpPr>
              <a:cxnSpLocks/>
            </p:cNvCxnSpPr>
            <p:nvPr/>
          </p:nvCxnSpPr>
          <p:spPr>
            <a:xfrm>
              <a:off x="581970" y="4640234"/>
              <a:ext cx="1619874" cy="2672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011C85-71C8-29EF-AD68-C559E1967040}"/>
                </a:ext>
              </a:extLst>
            </p:cNvPr>
            <p:cNvCxnSpPr>
              <a:cxnSpLocks/>
            </p:cNvCxnSpPr>
            <p:nvPr/>
          </p:nvCxnSpPr>
          <p:spPr>
            <a:xfrm>
              <a:off x="573788" y="3855235"/>
              <a:ext cx="1726230" cy="2288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9AF427A-D468-7338-BB6B-6386FF26C432}"/>
                </a:ext>
              </a:extLst>
            </p:cNvPr>
            <p:cNvCxnSpPr>
              <a:cxnSpLocks/>
            </p:cNvCxnSpPr>
            <p:nvPr/>
          </p:nvCxnSpPr>
          <p:spPr>
            <a:xfrm>
              <a:off x="2275474" y="4102254"/>
              <a:ext cx="0" cy="81363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4D3271-25E4-1966-8ED3-36108DC05451}"/>
                </a:ext>
              </a:extLst>
            </p:cNvPr>
            <p:cNvCxnSpPr>
              <a:cxnSpLocks/>
            </p:cNvCxnSpPr>
            <p:nvPr/>
          </p:nvCxnSpPr>
          <p:spPr>
            <a:xfrm>
              <a:off x="549243" y="3855235"/>
              <a:ext cx="0" cy="81363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668F2D2B-65E0-CB53-00CA-BE6C8E596B43}"/>
              </a:ext>
            </a:extLst>
          </p:cNvPr>
          <p:cNvSpPr txBox="1"/>
          <p:nvPr/>
        </p:nvSpPr>
        <p:spPr>
          <a:xfrm>
            <a:off x="609600" y="5657850"/>
            <a:ext cx="2566665" cy="307777"/>
          </a:xfrm>
          <a:prstGeom prst="rect">
            <a:avLst/>
          </a:prstGeom>
          <a:noFill/>
        </p:spPr>
        <p:txBody>
          <a:bodyPr wrap="none" rtlCol="0">
            <a:spAutoFit/>
          </a:bodyPr>
          <a:lstStyle/>
          <a:p>
            <a:r>
              <a:rPr lang="en-US" sz="1400"/>
              <a:t>Slice in XY plane (z = midline)</a:t>
            </a:r>
          </a:p>
        </p:txBody>
      </p:sp>
      <p:cxnSp>
        <p:nvCxnSpPr>
          <p:cNvPr id="36" name="Straight Arrow Connector 35">
            <a:extLst>
              <a:ext uri="{FF2B5EF4-FFF2-40B4-BE49-F238E27FC236}">
                <a16:creationId xmlns:a16="http://schemas.microsoft.com/office/drawing/2014/main" id="{47356BDD-F6FB-0F58-5F56-23DE9F9D97D6}"/>
              </a:ext>
            </a:extLst>
          </p:cNvPr>
          <p:cNvCxnSpPr/>
          <p:nvPr/>
        </p:nvCxnSpPr>
        <p:spPr>
          <a:xfrm flipV="1">
            <a:off x="933450" y="4596408"/>
            <a:ext cx="285750" cy="106144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Slide Number Placeholder 25">
            <a:extLst>
              <a:ext uri="{FF2B5EF4-FFF2-40B4-BE49-F238E27FC236}">
                <a16:creationId xmlns:a16="http://schemas.microsoft.com/office/drawing/2014/main" id="{E396A2AC-3388-FDF6-BB7E-D85AF18281AC}"/>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931266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95818-6C8D-3C1B-A5AF-784993932C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BCBDB-B219-F24C-5D89-317555A0958E}"/>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Dataset Description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377A30-52A6-93E6-8658-F71EC658CE1A}"/>
                  </a:ext>
                </a:extLst>
              </p:cNvPr>
              <p:cNvSpPr>
                <a:spLocks noGrp="1"/>
              </p:cNvSpPr>
              <p:nvPr>
                <p:ph idx="4294967295"/>
              </p:nvPr>
            </p:nvSpPr>
            <p:spPr>
              <a:xfrm>
                <a:off x="157656" y="1008888"/>
                <a:ext cx="10972800" cy="4876800"/>
              </a:xfrm>
            </p:spPr>
            <p:txBody>
              <a:bodyPr/>
              <a:lstStyle/>
              <a:p>
                <a:pPr>
                  <a:buClr>
                    <a:schemeClr val="tx1">
                      <a:lumMod val="90000"/>
                      <a:lumOff val="10000"/>
                    </a:schemeClr>
                  </a:buClr>
                </a:pPr>
                <a:r>
                  <a:rPr lang="en-US" dirty="0"/>
                  <a:t>Data source and characteristics</a:t>
                </a:r>
              </a:p>
              <a:p>
                <a:pPr lvl="1">
                  <a:buClr>
                    <a:schemeClr val="tx1">
                      <a:lumMod val="90000"/>
                      <a:lumOff val="10000"/>
                    </a:schemeClr>
                  </a:buClr>
                </a:pPr>
                <a:r>
                  <a:rPr lang="en-US" dirty="0"/>
                  <a:t>Forced Isotropic Turbulence Database</a:t>
                </a:r>
                <a:br>
                  <a:rPr lang="en-US" dirty="0"/>
                </a:br>
                <a:br>
                  <a:rPr lang="en-US" dirty="0"/>
                </a:br>
                <a:r>
                  <a:rPr lang="en-US" dirty="0"/>
                  <a:t>Simulation parameters: </a:t>
                </a:r>
              </a:p>
              <a:p>
                <a:pPr lvl="2">
                  <a:buClr>
                    <a:schemeClr val="tx1">
                      <a:lumMod val="90000"/>
                      <a:lumOff val="10000"/>
                    </a:schemeClr>
                  </a:buClr>
                </a:pPr>
                <a:r>
                  <a:rPr lang="en-US" dirty="0"/>
                  <a:t>Domain: 2</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x 2</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x 2</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(i.e. range of x1 , x2 and x3 is [0, 2</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t>
                </a:r>
              </a:p>
              <a:p>
                <a:pPr lvl="2">
                  <a:buClr>
                    <a:schemeClr val="tx1">
                      <a:lumMod val="90000"/>
                      <a:lumOff val="10000"/>
                    </a:schemeClr>
                  </a:buClr>
                </a:pPr>
                <a:r>
                  <a:rPr lang="en-US" dirty="0"/>
                  <a:t>Grid: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1024</m:t>
                        </m:r>
                      </m:e>
                      <m:sup>
                        <m:r>
                          <a:rPr lang="en-US" b="0" i="1" dirty="0" smtClean="0">
                            <a:latin typeface="Cambria Math" panose="02040503050406030204" pitchFamily="18" charset="0"/>
                          </a:rPr>
                          <m:t>3</m:t>
                        </m:r>
                      </m:sup>
                    </m:sSup>
                  </m:oMath>
                </a14:m>
                <a:r>
                  <a:rPr lang="en-US" dirty="0"/>
                  <a:t> </a:t>
                </a:r>
              </a:p>
              <a:p>
                <a:pPr lvl="2">
                  <a:buClr>
                    <a:schemeClr val="tx1">
                      <a:lumMod val="90000"/>
                      <a:lumOff val="10000"/>
                    </a:schemeClr>
                  </a:buClr>
                </a:pPr>
                <a:r>
                  <a:rPr lang="en-US" dirty="0"/>
                  <a:t>Viscosity ( </a:t>
                </a:r>
                <a:r>
                  <a:rPr lang="el-GR" dirty="0"/>
                  <a:t>ν ) = 0.000185 </a:t>
                </a:r>
                <a:endParaRPr lang="en-US" dirty="0"/>
              </a:p>
              <a:p>
                <a:pPr lvl="2">
                  <a:buClr>
                    <a:schemeClr val="tx1">
                      <a:lumMod val="90000"/>
                      <a:lumOff val="10000"/>
                    </a:schemeClr>
                  </a:buClr>
                </a:pPr>
                <a:r>
                  <a:rPr lang="en-US" dirty="0"/>
                  <a:t>Simulation time-step </a:t>
                </a:r>
                <a:r>
                  <a:rPr lang="el-GR" dirty="0"/>
                  <a:t>Δ</a:t>
                </a:r>
                <a:r>
                  <a:rPr lang="en-US" dirty="0"/>
                  <a:t>t = 0.0002 </a:t>
                </a:r>
              </a:p>
              <a:p>
                <a:pPr lvl="2">
                  <a:buClr>
                    <a:schemeClr val="tx1">
                      <a:lumMod val="90000"/>
                      <a:lumOff val="10000"/>
                    </a:schemeClr>
                  </a:buClr>
                </a:pPr>
                <a:r>
                  <a:rPr lang="en-US" dirty="0"/>
                  <a:t>Data are stored separated by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t = 0.002 (i.e. every 10 DNS time-steps is stored) </a:t>
                </a:r>
              </a:p>
              <a:p>
                <a:pPr lvl="2">
                  <a:buClr>
                    <a:schemeClr val="tx1">
                      <a:lumMod val="90000"/>
                      <a:lumOff val="10000"/>
                    </a:schemeClr>
                  </a:buClr>
                </a:pPr>
                <a:r>
                  <a:rPr lang="en-US" dirty="0"/>
                  <a:t>Time stored: between t=0 and 10.056 (5028 time samples separated by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t)</a:t>
                </a:r>
              </a:p>
              <a:p>
                <a:pPr lvl="2">
                  <a:buClr>
                    <a:schemeClr val="tx1">
                      <a:lumMod val="90000"/>
                      <a:lumOff val="10000"/>
                    </a:schemeClr>
                  </a:buClr>
                </a:pPr>
                <a:endParaRPr lang="en-US" dirty="0"/>
              </a:p>
              <a:p>
                <a:pPr marL="548640" lvl="2" indent="0">
                  <a:buClr>
                    <a:schemeClr val="tx1">
                      <a:lumMod val="90000"/>
                      <a:lumOff val="10000"/>
                    </a:schemeClr>
                  </a:buClr>
                  <a:buNone/>
                </a:pPr>
                <a:endParaRPr lang="en-US" dirty="0"/>
              </a:p>
            </p:txBody>
          </p:sp>
        </mc:Choice>
        <mc:Fallback xmlns="">
          <p:sp>
            <p:nvSpPr>
              <p:cNvPr id="3" name="Content Placeholder 2">
                <a:extLst>
                  <a:ext uri="{FF2B5EF4-FFF2-40B4-BE49-F238E27FC236}">
                    <a16:creationId xmlns:a16="http://schemas.microsoft.com/office/drawing/2014/main" id="{8B377A30-52A6-93E6-8658-F71EC658CE1A}"/>
                  </a:ext>
                </a:extLst>
              </p:cNvPr>
              <p:cNvSpPr>
                <a:spLocks noGrp="1" noRot="1" noChangeAspect="1" noMove="1" noResize="1" noEditPoints="1" noAdjustHandles="1" noChangeArrowheads="1" noChangeShapeType="1" noTextEdit="1"/>
              </p:cNvSpPr>
              <p:nvPr>
                <p:ph idx="4294967295"/>
              </p:nvPr>
            </p:nvSpPr>
            <p:spPr>
              <a:xfrm>
                <a:off x="157656" y="1008888"/>
                <a:ext cx="10972800" cy="4876800"/>
              </a:xfrm>
              <a:blipFill>
                <a:blip r:embed="rId2"/>
                <a:stretch>
                  <a:fillRect l="-500" t="-875"/>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EFAA0327-0C4C-6032-F0B7-88E544513A5D}"/>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Picture 4" descr="A red and blue smoke&#10;&#10;AI-generated content may be incorrect.">
            <a:extLst>
              <a:ext uri="{FF2B5EF4-FFF2-40B4-BE49-F238E27FC236}">
                <a16:creationId xmlns:a16="http://schemas.microsoft.com/office/drawing/2014/main" id="{C2FB6F29-9513-029E-5030-1A71AA2F0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937" y="182880"/>
            <a:ext cx="3347407" cy="3347407"/>
          </a:xfrm>
          <a:prstGeom prst="rect">
            <a:avLst/>
          </a:prstGeom>
        </p:spPr>
      </p:pic>
    </p:spTree>
    <p:extLst>
      <p:ext uri="{BB962C8B-B14F-4D97-AF65-F5344CB8AC3E}">
        <p14:creationId xmlns:p14="http://schemas.microsoft.com/office/powerpoint/2010/main" val="2561662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F910280-6430-2DDA-BF08-35102A42072D}"/>
              </a:ext>
            </a:extLst>
          </p:cNvPr>
          <p:cNvGrpSpPr/>
          <p:nvPr/>
        </p:nvGrpSpPr>
        <p:grpSpPr>
          <a:xfrm>
            <a:off x="5413376" y="551498"/>
            <a:ext cx="5457824" cy="2877502"/>
            <a:chOff x="5181600" y="1443989"/>
            <a:chExt cx="5457824" cy="2877502"/>
          </a:xfrm>
        </p:grpSpPr>
        <p:sp>
          <p:nvSpPr>
            <p:cNvPr id="6" name="Rectangle 5">
              <a:extLst>
                <a:ext uri="{FF2B5EF4-FFF2-40B4-BE49-F238E27FC236}">
                  <a16:creationId xmlns:a16="http://schemas.microsoft.com/office/drawing/2014/main" id="{0588A6B0-7A53-C28F-EA83-044DF6C72136}"/>
                </a:ext>
              </a:extLst>
            </p:cNvPr>
            <p:cNvSpPr/>
            <p:nvPr/>
          </p:nvSpPr>
          <p:spPr>
            <a:xfrm>
              <a:off x="5248275" y="1443989"/>
              <a:ext cx="4978400" cy="1918335"/>
            </a:xfrm>
            <a:prstGeom prst="rect">
              <a:avLst/>
            </a:prstGeom>
            <a:scene3d>
              <a:camera prst="isometricOffAxis2Top"/>
              <a:lightRig rig="threePt" dir="t"/>
            </a:scene3d>
            <a:sp3d extrusionH="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89BE764-0679-7710-D313-9DFEB4DF9064}"/>
                </a:ext>
              </a:extLst>
            </p:cNvPr>
            <p:cNvSpPr/>
            <p:nvPr/>
          </p:nvSpPr>
          <p:spPr>
            <a:xfrm>
              <a:off x="5181600" y="2403156"/>
              <a:ext cx="4978400" cy="1918335"/>
            </a:xfrm>
            <a:prstGeom prst="rect">
              <a:avLst/>
            </a:prstGeom>
            <a:scene3d>
              <a:camera prst="isometricOffAxis2Top"/>
              <a:lightRig rig="threePt" dir="t"/>
            </a:scene3d>
            <a:sp3d extrusionH="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B858DC-10A7-C8E2-C7A0-77843254FA77}"/>
                </a:ext>
              </a:extLst>
            </p:cNvPr>
            <p:cNvSpPr/>
            <p:nvPr/>
          </p:nvSpPr>
          <p:spPr>
            <a:xfrm>
              <a:off x="5400674" y="2190751"/>
              <a:ext cx="2133600" cy="1009650"/>
            </a:xfrm>
            <a:prstGeom prst="rect">
              <a:avLst/>
            </a:prstGeom>
            <a:solidFill>
              <a:schemeClr val="tx2">
                <a:lumMod val="50000"/>
                <a:alpha val="40000"/>
              </a:schemeClr>
            </a:solidFill>
            <a:ln>
              <a:noFill/>
            </a:ln>
            <a:scene3d>
              <a:camera prst="perspectiveContrastingLeftFacing">
                <a:rot lat="1500000" lon="12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E3318ED-31FB-CC0B-BFBE-E2D07AEE66D7}"/>
                </a:ext>
              </a:extLst>
            </p:cNvPr>
            <p:cNvSpPr/>
            <p:nvPr/>
          </p:nvSpPr>
          <p:spPr>
            <a:xfrm>
              <a:off x="8972549" y="3052076"/>
              <a:ext cx="1666875" cy="427401"/>
            </a:xfrm>
            <a:prstGeom prst="rightArrow">
              <a:avLst/>
            </a:prstGeom>
            <a:solidFill>
              <a:srgbClr val="0000FF"/>
            </a:solidFill>
            <a:ln>
              <a:solidFill>
                <a:srgbClr val="0000FF"/>
              </a:solidFill>
            </a:ln>
            <a:scene3d>
              <a:camera prst="isometricOffAxis2Top"/>
              <a:lightRig rig="threePt" dir="t"/>
            </a:scene3d>
            <a:sp3d extrusionH="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72DC7B0-733C-6581-3D30-FE50351F5DE2}"/>
                </a:ext>
              </a:extLst>
            </p:cNvPr>
            <p:cNvCxnSpPr>
              <a:cxnSpLocks/>
            </p:cNvCxnSpPr>
            <p:nvPr/>
          </p:nvCxnSpPr>
          <p:spPr>
            <a:xfrm>
              <a:off x="5534025" y="2993704"/>
              <a:ext cx="1885949" cy="30337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CB21C3-3994-2815-69D1-BFFBE82FC181}"/>
                </a:ext>
              </a:extLst>
            </p:cNvPr>
            <p:cNvCxnSpPr>
              <a:cxnSpLocks/>
            </p:cNvCxnSpPr>
            <p:nvPr/>
          </p:nvCxnSpPr>
          <p:spPr>
            <a:xfrm>
              <a:off x="5524499" y="2102642"/>
              <a:ext cx="2009775" cy="2597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DA8254-F2AC-3503-C6E3-C4DD07E91F6A}"/>
                </a:ext>
              </a:extLst>
            </p:cNvPr>
            <p:cNvCxnSpPr>
              <a:cxnSpLocks/>
            </p:cNvCxnSpPr>
            <p:nvPr/>
          </p:nvCxnSpPr>
          <p:spPr>
            <a:xfrm>
              <a:off x="7505699" y="2383036"/>
              <a:ext cx="0" cy="9235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CF6374-3400-F016-4ECE-0CE0F274986D}"/>
                </a:ext>
              </a:extLst>
            </p:cNvPr>
            <p:cNvCxnSpPr>
              <a:cxnSpLocks/>
            </p:cNvCxnSpPr>
            <p:nvPr/>
          </p:nvCxnSpPr>
          <p:spPr>
            <a:xfrm>
              <a:off x="5495923" y="2102642"/>
              <a:ext cx="0" cy="9235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21" name="Picture 20" descr="Abstract art swirl with shades of pink and orange">
            <a:extLst>
              <a:ext uri="{FF2B5EF4-FFF2-40B4-BE49-F238E27FC236}">
                <a16:creationId xmlns:a16="http://schemas.microsoft.com/office/drawing/2014/main" id="{62AFA657-D6A0-C21D-8E97-4613FBADFD37}"/>
              </a:ext>
            </a:extLst>
          </p:cNvPr>
          <p:cNvPicPr>
            <a:picLocks noChangeAspect="1"/>
          </p:cNvPicPr>
          <p:nvPr/>
        </p:nvPicPr>
        <p:blipFill>
          <a:blip r:embed="rId2" cstate="print">
            <a:alphaModFix amt="25000"/>
            <a:extLst>
              <a:ext uri="{28A0092B-C50C-407E-A947-70E740481C1C}">
                <a14:useLocalDpi xmlns:a14="http://schemas.microsoft.com/office/drawing/2010/main" val="0"/>
              </a:ext>
            </a:extLst>
          </a:blip>
          <a:stretch>
            <a:fillRect/>
          </a:stretch>
        </p:blipFill>
        <p:spPr>
          <a:xfrm>
            <a:off x="2656853" y="2465523"/>
            <a:ext cx="8214347" cy="4136745"/>
          </a:xfrm>
          <a:prstGeom prst="rect">
            <a:avLst/>
          </a:prstGeom>
        </p:spPr>
      </p:pic>
      <p:sp>
        <p:nvSpPr>
          <p:cNvPr id="4" name="Slide Number Placeholder 3">
            <a:extLst>
              <a:ext uri="{FF2B5EF4-FFF2-40B4-BE49-F238E27FC236}">
                <a16:creationId xmlns:a16="http://schemas.microsoft.com/office/drawing/2014/main" id="{513171DA-9B4D-4372-2BF5-A5E70559A7ED}"/>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28563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66F1-827F-EB25-B73C-B22607C57F5F}"/>
              </a:ext>
            </a:extLst>
          </p:cNvPr>
          <p:cNvSpPr>
            <a:spLocks noGrp="1"/>
          </p:cNvSpPr>
          <p:nvPr>
            <p:ph type="title"/>
          </p:nvPr>
        </p:nvSpPr>
        <p:spPr>
          <a:xfrm>
            <a:off x="228600" y="-147828"/>
            <a:ext cx="10972800" cy="990600"/>
          </a:xfrm>
        </p:spPr>
        <p:txBody>
          <a:bodyPr/>
          <a:lstStyle/>
          <a:p>
            <a:r>
              <a:rPr lang="en-US"/>
              <a:t>Background &amp; Motivation </a:t>
            </a:r>
          </a:p>
        </p:txBody>
      </p:sp>
      <p:sp>
        <p:nvSpPr>
          <p:cNvPr id="3" name="Content Placeholder 2">
            <a:extLst>
              <a:ext uri="{FF2B5EF4-FFF2-40B4-BE49-F238E27FC236}">
                <a16:creationId xmlns:a16="http://schemas.microsoft.com/office/drawing/2014/main" id="{A4BBD580-EA49-F041-94B0-C71EC8110E4C}"/>
              </a:ext>
            </a:extLst>
          </p:cNvPr>
          <p:cNvSpPr>
            <a:spLocks noGrp="1"/>
          </p:cNvSpPr>
          <p:nvPr>
            <p:ph idx="4294967295"/>
          </p:nvPr>
        </p:nvSpPr>
        <p:spPr>
          <a:xfrm>
            <a:off x="228600" y="1008888"/>
            <a:ext cx="11734800" cy="4876800"/>
          </a:xfrm>
        </p:spPr>
        <p:txBody>
          <a:bodyPr/>
          <a:lstStyle/>
          <a:p>
            <a:pPr>
              <a:buClr>
                <a:schemeClr val="tx1"/>
              </a:buClr>
            </a:pPr>
            <a:r>
              <a:rPr lang="en-US" dirty="0"/>
              <a:t>Computational Fluid Dynamics (CFD) solves fluid flow problems using numerical methods.</a:t>
            </a:r>
          </a:p>
          <a:p>
            <a:pPr>
              <a:buClr>
                <a:schemeClr val="tx1"/>
              </a:buClr>
            </a:pPr>
            <a:endParaRPr lang="en-US" dirty="0"/>
          </a:p>
          <a:p>
            <a:pPr>
              <a:buClr>
                <a:schemeClr val="tx1"/>
              </a:buClr>
            </a:pPr>
            <a:r>
              <a:rPr lang="en-US" dirty="0"/>
              <a:t>Turbulent flows dominate most real-world fluid scenarios (e.g., biomedical analysis, weather, aircraft aerodynamics, automotive industry, gas &amp; renewable energy turbines).</a:t>
            </a:r>
          </a:p>
          <a:p>
            <a:pPr>
              <a:buClr>
                <a:schemeClr val="tx1"/>
              </a:buClr>
            </a:pPr>
            <a:endParaRPr lang="en-US" dirty="0"/>
          </a:p>
        </p:txBody>
      </p:sp>
      <p:pic>
        <p:nvPicPr>
          <p:cNvPr id="6" name="Picture 5" descr="A colorful airplane with fire coming out of the engine&#10;&#10;AI-generated content may be incorrect.">
            <a:extLst>
              <a:ext uri="{FF2B5EF4-FFF2-40B4-BE49-F238E27FC236}">
                <a16:creationId xmlns:a16="http://schemas.microsoft.com/office/drawing/2014/main" id="{E287AD05-5813-DFAD-5BF2-8D43FC2C1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2409" y="4836571"/>
            <a:ext cx="2600603" cy="2026444"/>
          </a:xfrm>
          <a:prstGeom prst="rect">
            <a:avLst/>
          </a:prstGeom>
        </p:spPr>
      </p:pic>
      <p:pic>
        <p:nvPicPr>
          <p:cNvPr id="8" name="Picture 7" descr="A rainbow colored car on a white background&#10;&#10;AI-generated content may be incorrect.">
            <a:extLst>
              <a:ext uri="{FF2B5EF4-FFF2-40B4-BE49-F238E27FC236}">
                <a16:creationId xmlns:a16="http://schemas.microsoft.com/office/drawing/2014/main" id="{FF252C0A-6D02-D158-B078-1F9A500DE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813" y="4853922"/>
            <a:ext cx="3556000" cy="2000250"/>
          </a:xfrm>
          <a:prstGeom prst="rect">
            <a:avLst/>
          </a:prstGeom>
        </p:spPr>
      </p:pic>
      <p:pic>
        <p:nvPicPr>
          <p:cNvPr id="10" name="Picture 9" descr="A green field with red and blue lines&#10;&#10;AI-generated content may be incorrect.">
            <a:extLst>
              <a:ext uri="{FF2B5EF4-FFF2-40B4-BE49-F238E27FC236}">
                <a16:creationId xmlns:a16="http://schemas.microsoft.com/office/drawing/2014/main" id="{C94AD117-60BC-B993-E6A8-2415731E7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0615" y="4809724"/>
            <a:ext cx="3371385" cy="2048275"/>
          </a:xfrm>
          <a:prstGeom prst="rect">
            <a:avLst/>
          </a:prstGeom>
        </p:spPr>
      </p:pic>
      <p:sp>
        <p:nvSpPr>
          <p:cNvPr id="13" name="Slide Number Placeholder 12">
            <a:extLst>
              <a:ext uri="{FF2B5EF4-FFF2-40B4-BE49-F238E27FC236}">
                <a16:creationId xmlns:a16="http://schemas.microsoft.com/office/drawing/2014/main" id="{D52B166D-A0F7-9402-1FF4-8E1AF93BACAA}"/>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5" name="Picture 4" descr="A close-up of a human heart&#10;&#10;AI-generated content may be incorrect.">
            <a:extLst>
              <a:ext uri="{FF2B5EF4-FFF2-40B4-BE49-F238E27FC236}">
                <a16:creationId xmlns:a16="http://schemas.microsoft.com/office/drawing/2014/main" id="{5ACFFD32-C8FC-264E-EA1A-DACF23FAE6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831556"/>
            <a:ext cx="1422399" cy="2036474"/>
          </a:xfrm>
          <a:prstGeom prst="rect">
            <a:avLst/>
          </a:prstGeom>
        </p:spPr>
      </p:pic>
    </p:spTree>
    <p:extLst>
      <p:ext uri="{BB962C8B-B14F-4D97-AF65-F5344CB8AC3E}">
        <p14:creationId xmlns:p14="http://schemas.microsoft.com/office/powerpoint/2010/main" val="332677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7039C-CF18-D30C-5AC9-8386B5874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3FB96F-A22C-F72B-FA03-2A016943AD84}"/>
              </a:ext>
            </a:extLst>
          </p:cNvPr>
          <p:cNvSpPr>
            <a:spLocks noGrp="1"/>
          </p:cNvSpPr>
          <p:nvPr>
            <p:ph type="title"/>
          </p:nvPr>
        </p:nvSpPr>
        <p:spPr>
          <a:xfrm>
            <a:off x="0" y="0"/>
            <a:ext cx="10972800" cy="990600"/>
          </a:xfrm>
        </p:spPr>
        <p:txBody>
          <a:bodyPr/>
          <a:lstStyle/>
          <a:p>
            <a:r>
              <a:rPr lang="en-US"/>
              <a:t>Background &amp; Motivation </a:t>
            </a:r>
          </a:p>
        </p:txBody>
      </p:sp>
      <p:sp>
        <p:nvSpPr>
          <p:cNvPr id="3" name="Content Placeholder 2">
            <a:extLst>
              <a:ext uri="{FF2B5EF4-FFF2-40B4-BE49-F238E27FC236}">
                <a16:creationId xmlns:a16="http://schemas.microsoft.com/office/drawing/2014/main" id="{F4E8C876-7A80-648B-AD4D-7FA1BE7017DF}"/>
              </a:ext>
            </a:extLst>
          </p:cNvPr>
          <p:cNvSpPr>
            <a:spLocks noGrp="1"/>
          </p:cNvSpPr>
          <p:nvPr>
            <p:ph idx="4294967295"/>
          </p:nvPr>
        </p:nvSpPr>
        <p:spPr>
          <a:xfrm>
            <a:off x="228599" y="872358"/>
            <a:ext cx="11963401" cy="4756051"/>
          </a:xfrm>
        </p:spPr>
        <p:txBody>
          <a:bodyPr/>
          <a:lstStyle/>
          <a:p>
            <a:pPr>
              <a:buClr>
                <a:schemeClr val="tx1"/>
              </a:buClr>
            </a:pPr>
            <a:r>
              <a:rPr lang="en-US"/>
              <a:t>Direct Numerical Simulation (DNS) of turbulence is accurate but extremely expensive.</a:t>
            </a:r>
          </a:p>
          <a:p>
            <a:pPr>
              <a:buClr>
                <a:schemeClr val="tx1"/>
              </a:buClr>
            </a:pPr>
            <a:endParaRPr lang="en-US"/>
          </a:p>
          <a:p>
            <a:pPr>
              <a:buClr>
                <a:schemeClr val="tx1"/>
              </a:buClr>
            </a:pPr>
            <a:r>
              <a:rPr lang="en-US"/>
              <a:t>Large Eddy Simulation (LES) and RANS offer trade-offs between fidelity and cost.</a:t>
            </a:r>
          </a:p>
          <a:p>
            <a:pPr>
              <a:buClr>
                <a:schemeClr val="tx1"/>
              </a:buClr>
            </a:pPr>
            <a:endParaRPr lang="en-US"/>
          </a:p>
          <a:p>
            <a:pPr>
              <a:buClr>
                <a:schemeClr val="tx1"/>
              </a:buClr>
            </a:pPr>
            <a:r>
              <a:rPr lang="en-US"/>
              <a:t>Turbulent flows are chaotic and multiscale — challenging for traditional solvers.</a:t>
            </a:r>
          </a:p>
          <a:p>
            <a:pPr>
              <a:buClr>
                <a:schemeClr val="tx1"/>
              </a:buClr>
            </a:pPr>
            <a:endParaRPr lang="en-US"/>
          </a:p>
          <a:p>
            <a:pPr>
              <a:buClr>
                <a:schemeClr val="tx1"/>
              </a:buClr>
            </a:pPr>
            <a:r>
              <a:rPr lang="en-US" b="1"/>
              <a:t>Deep learning offers a promising alternative</a:t>
            </a:r>
            <a:r>
              <a:rPr lang="en-US"/>
              <a:t> for faster, scalable flow predictions.</a:t>
            </a:r>
          </a:p>
        </p:txBody>
      </p:sp>
      <p:pic>
        <p:nvPicPr>
          <p:cNvPr id="7" name="Picture 6" descr="A diagram of a model&#10;&#10;AI-generated content may be incorrect.">
            <a:extLst>
              <a:ext uri="{FF2B5EF4-FFF2-40B4-BE49-F238E27FC236}">
                <a16:creationId xmlns:a16="http://schemas.microsoft.com/office/drawing/2014/main" id="{A4817FCE-5E7A-11C2-26DD-2B1CF82EB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503" y="4411199"/>
            <a:ext cx="4010190" cy="2434422"/>
          </a:xfrm>
          <a:prstGeom prst="rect">
            <a:avLst/>
          </a:prstGeom>
        </p:spPr>
      </p:pic>
      <p:pic>
        <p:nvPicPr>
          <p:cNvPr id="11" name="Picture 10" descr="A diagram of a mathematical equation&#10;&#10;AI-generated content may be incorrect.">
            <a:extLst>
              <a:ext uri="{FF2B5EF4-FFF2-40B4-BE49-F238E27FC236}">
                <a16:creationId xmlns:a16="http://schemas.microsoft.com/office/drawing/2014/main" id="{416EFEA9-4B6D-F1B6-6AAB-FC3305DDD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7309" y="4301670"/>
            <a:ext cx="4010190" cy="2252390"/>
          </a:xfrm>
          <a:prstGeom prst="rect">
            <a:avLst/>
          </a:prstGeom>
        </p:spPr>
      </p:pic>
      <p:sp>
        <p:nvSpPr>
          <p:cNvPr id="12" name="TextBox 11">
            <a:extLst>
              <a:ext uri="{FF2B5EF4-FFF2-40B4-BE49-F238E27FC236}">
                <a16:creationId xmlns:a16="http://schemas.microsoft.com/office/drawing/2014/main" id="{30B787AF-59FB-ECC7-F5E7-D2874F7AB51D}"/>
              </a:ext>
            </a:extLst>
          </p:cNvPr>
          <p:cNvSpPr txBox="1"/>
          <p:nvPr/>
        </p:nvSpPr>
        <p:spPr>
          <a:xfrm>
            <a:off x="7168054" y="6554060"/>
            <a:ext cx="3563007" cy="430887"/>
          </a:xfrm>
          <a:prstGeom prst="rect">
            <a:avLst/>
          </a:prstGeom>
          <a:noFill/>
        </p:spPr>
        <p:txBody>
          <a:bodyPr wrap="square" rtlCol="0">
            <a:spAutoFit/>
          </a:bodyPr>
          <a:lstStyle/>
          <a:p>
            <a:r>
              <a:rPr lang="en-US" sz="1100" b="1" i="0">
                <a:solidFill>
                  <a:srgbClr val="111111"/>
                </a:solidFill>
                <a:effectLst/>
                <a:latin typeface="ProximaCond"/>
              </a:rPr>
              <a:t>Source: </a:t>
            </a:r>
            <a:r>
              <a:rPr lang="en-US" sz="1100" b="1" i="1">
                <a:solidFill>
                  <a:srgbClr val="111111"/>
                </a:solidFill>
                <a:effectLst/>
                <a:latin typeface="ProximaCond"/>
              </a:rPr>
              <a:t>Journal of Advances in Modeling Earth Systems</a:t>
            </a:r>
            <a:endParaRPr lang="en-US" sz="1100" b="1" i="0">
              <a:solidFill>
                <a:srgbClr val="111111"/>
              </a:solidFill>
              <a:effectLst/>
              <a:latin typeface="ProximaCond"/>
            </a:endParaRPr>
          </a:p>
          <a:p>
            <a:endParaRPr lang="en-US" sz="1100"/>
          </a:p>
        </p:txBody>
      </p:sp>
      <p:sp>
        <p:nvSpPr>
          <p:cNvPr id="15" name="Slide Number Placeholder 14">
            <a:extLst>
              <a:ext uri="{FF2B5EF4-FFF2-40B4-BE49-F238E27FC236}">
                <a16:creationId xmlns:a16="http://schemas.microsoft.com/office/drawing/2014/main" id="{6492489E-EA13-A4A7-B729-F98ACEE411E7}"/>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57574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71BDB-3249-D515-C600-5C8098B15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09871-97B4-AE8B-7537-615D0B3F3161}"/>
              </a:ext>
            </a:extLst>
          </p:cNvPr>
          <p:cNvSpPr>
            <a:spLocks noGrp="1"/>
          </p:cNvSpPr>
          <p:nvPr>
            <p:ph type="title"/>
          </p:nvPr>
        </p:nvSpPr>
        <p:spPr>
          <a:xfrm>
            <a:off x="-9892" y="0"/>
            <a:ext cx="10972800" cy="990600"/>
          </a:xfrm>
        </p:spPr>
        <p:txBody>
          <a:bodyPr/>
          <a:lstStyle/>
          <a:p>
            <a:r>
              <a:rPr lang="en-US" dirty="0"/>
              <a:t>Challenges &amp; Limitations of CFD </a:t>
            </a:r>
          </a:p>
        </p:txBody>
      </p:sp>
      <p:sp>
        <p:nvSpPr>
          <p:cNvPr id="3" name="Content Placeholder 2">
            <a:extLst>
              <a:ext uri="{FF2B5EF4-FFF2-40B4-BE49-F238E27FC236}">
                <a16:creationId xmlns:a16="http://schemas.microsoft.com/office/drawing/2014/main" id="{9D61CC01-0B51-FEF5-8CC1-FB6502FBB9EE}"/>
              </a:ext>
            </a:extLst>
          </p:cNvPr>
          <p:cNvSpPr>
            <a:spLocks noGrp="1"/>
          </p:cNvSpPr>
          <p:nvPr>
            <p:ph idx="4294967295"/>
          </p:nvPr>
        </p:nvSpPr>
        <p:spPr>
          <a:xfrm>
            <a:off x="-9892" y="990600"/>
            <a:ext cx="10972800" cy="4752492"/>
          </a:xfrm>
        </p:spPr>
        <p:txBody>
          <a:bodyPr/>
          <a:lstStyle/>
          <a:p>
            <a:pPr>
              <a:buClrTx/>
            </a:pPr>
            <a:r>
              <a:rPr lang="en-US" dirty="0"/>
              <a:t>High computational expense associated with Computational Fluid Dynamics (CFD) simulations</a:t>
            </a:r>
          </a:p>
          <a:p>
            <a:pPr>
              <a:buClrTx/>
            </a:pPr>
            <a:r>
              <a:rPr lang="en-US" dirty="0"/>
              <a:t>Finer grid resolutions lead to substantial increases in computational cost and simulation time</a:t>
            </a:r>
          </a:p>
          <a:p>
            <a:pPr>
              <a:buClrTx/>
            </a:pPr>
            <a:r>
              <a:rPr lang="en-US" dirty="0"/>
              <a:t>Flow field requires extended simulation time to fully develop across the computational domain</a:t>
            </a:r>
          </a:p>
        </p:txBody>
      </p:sp>
      <p:pic>
        <p:nvPicPr>
          <p:cNvPr id="7" name="Picture 6" descr="A diagram of a diagram&#10;&#10;AI-generated content may be incorrect.">
            <a:extLst>
              <a:ext uri="{FF2B5EF4-FFF2-40B4-BE49-F238E27FC236}">
                <a16:creationId xmlns:a16="http://schemas.microsoft.com/office/drawing/2014/main" id="{9A916FDF-6F7E-3302-F49E-12AA2062F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723" y="3553526"/>
            <a:ext cx="5885277" cy="3304474"/>
          </a:xfrm>
          <a:prstGeom prst="rect">
            <a:avLst/>
          </a:prstGeom>
        </p:spPr>
      </p:pic>
      <p:sp>
        <p:nvSpPr>
          <p:cNvPr id="12" name="Slide Number Placeholder 11">
            <a:extLst>
              <a:ext uri="{FF2B5EF4-FFF2-40B4-BE49-F238E27FC236}">
                <a16:creationId xmlns:a16="http://schemas.microsoft.com/office/drawing/2014/main" id="{55AB805C-07C2-8CB3-F860-729443C881E2}"/>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5" name="Picture 4" descr="A white object with a green and black center&#10;&#10;AI-generated content may be incorrect.">
            <a:extLst>
              <a:ext uri="{FF2B5EF4-FFF2-40B4-BE49-F238E27FC236}">
                <a16:creationId xmlns:a16="http://schemas.microsoft.com/office/drawing/2014/main" id="{F1D8E879-7014-52BB-DD51-762BA8B6C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35" y="3908309"/>
            <a:ext cx="4124325" cy="2610455"/>
          </a:xfrm>
          <a:prstGeom prst="rect">
            <a:avLst/>
          </a:prstGeom>
        </p:spPr>
      </p:pic>
    </p:spTree>
    <p:extLst>
      <p:ext uri="{BB962C8B-B14F-4D97-AF65-F5344CB8AC3E}">
        <p14:creationId xmlns:p14="http://schemas.microsoft.com/office/powerpoint/2010/main" val="21308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A32E-1C17-7E9C-EDDF-C0B2AE54383B}"/>
              </a:ext>
            </a:extLst>
          </p:cNvPr>
          <p:cNvSpPr>
            <a:spLocks noGrp="1"/>
          </p:cNvSpPr>
          <p:nvPr>
            <p:ph type="title"/>
          </p:nvPr>
        </p:nvSpPr>
        <p:spPr>
          <a:xfrm>
            <a:off x="0" y="0"/>
            <a:ext cx="10972800" cy="990600"/>
          </a:xfrm>
        </p:spPr>
        <p:txBody>
          <a:bodyPr/>
          <a:lstStyle/>
          <a:p>
            <a:r>
              <a:rPr lang="en-US"/>
              <a:t>Problem Statement</a:t>
            </a:r>
          </a:p>
        </p:txBody>
      </p:sp>
      <p:sp>
        <p:nvSpPr>
          <p:cNvPr id="3" name="Content Placeholder 2">
            <a:extLst>
              <a:ext uri="{FF2B5EF4-FFF2-40B4-BE49-F238E27FC236}">
                <a16:creationId xmlns:a16="http://schemas.microsoft.com/office/drawing/2014/main" id="{1418B87F-827B-4AB3-94E3-667FCC0F296F}"/>
              </a:ext>
            </a:extLst>
          </p:cNvPr>
          <p:cNvSpPr>
            <a:spLocks noGrp="1"/>
          </p:cNvSpPr>
          <p:nvPr>
            <p:ph idx="4294967295"/>
          </p:nvPr>
        </p:nvSpPr>
        <p:spPr>
          <a:xfrm>
            <a:off x="294288" y="1158765"/>
            <a:ext cx="12071213" cy="4876800"/>
          </a:xfrm>
        </p:spPr>
        <p:txBody>
          <a:bodyPr/>
          <a:lstStyle/>
          <a:p>
            <a:r>
              <a:rPr lang="en-US" dirty="0"/>
              <a:t>Why do we want to apply the DL models to the large DNS results databases?</a:t>
            </a:r>
          </a:p>
          <a:p>
            <a:pPr marL="0" indent="0">
              <a:buNone/>
            </a:pPr>
            <a:endParaRPr lang="en-US" dirty="0"/>
          </a:p>
          <a:p>
            <a:pPr lvl="1">
              <a:buFont typeface="Wingdings" pitchFamily="2" charset="2"/>
              <a:buChar char="Ø"/>
            </a:pPr>
            <a:r>
              <a:rPr lang="en-US" dirty="0"/>
              <a:t>We aim to develop efficient deep learning models for both estimating the </a:t>
            </a:r>
            <a:r>
              <a:rPr lang="en-US" b="1" dirty="0"/>
              <a:t>turbulence temporal evolution</a:t>
            </a:r>
            <a:r>
              <a:rPr lang="en-US" dirty="0"/>
              <a:t> and performing the </a:t>
            </a:r>
            <a:r>
              <a:rPr lang="en-US" b="1" dirty="0"/>
              <a:t>super-resolution reconstruction </a:t>
            </a:r>
            <a:r>
              <a:rPr lang="en-US" dirty="0"/>
              <a:t>task, thereby reducing the high computational cost of simulations while preserving the accuracy of physical results.</a:t>
            </a:r>
          </a:p>
          <a:p>
            <a:pPr lvl="1">
              <a:buFont typeface="Wingdings" pitchFamily="2" charset="2"/>
              <a:buChar char="Ø"/>
            </a:pPr>
            <a:endParaRPr lang="en-US" dirty="0"/>
          </a:p>
        </p:txBody>
      </p:sp>
      <p:sp>
        <p:nvSpPr>
          <p:cNvPr id="7" name="Slide Number Placeholder 6">
            <a:extLst>
              <a:ext uri="{FF2B5EF4-FFF2-40B4-BE49-F238E27FC236}">
                <a16:creationId xmlns:a16="http://schemas.microsoft.com/office/drawing/2014/main" id="{1FCF27F4-4073-85EF-84E3-70AFC09C43E9}"/>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9" name="Picture 8" descr="A screenshot of a computer&#10;&#10;AI-generated content may be incorrect.">
            <a:extLst>
              <a:ext uri="{FF2B5EF4-FFF2-40B4-BE49-F238E27FC236}">
                <a16:creationId xmlns:a16="http://schemas.microsoft.com/office/drawing/2014/main" id="{411704A7-0D48-6454-B643-1E73705C9EC4}"/>
              </a:ext>
            </a:extLst>
          </p:cNvPr>
          <p:cNvPicPr>
            <a:picLocks noChangeAspect="1"/>
          </p:cNvPicPr>
          <p:nvPr/>
        </p:nvPicPr>
        <p:blipFill>
          <a:blip r:embed="rId2">
            <a:extLst>
              <a:ext uri="{28A0092B-C50C-407E-A947-70E740481C1C}">
                <a14:useLocalDpi xmlns:a14="http://schemas.microsoft.com/office/drawing/2010/main" val="0"/>
              </a:ext>
            </a:extLst>
          </a:blip>
          <a:srcRect l="13489" t="26332" b="13708"/>
          <a:stretch/>
        </p:blipFill>
        <p:spPr>
          <a:xfrm>
            <a:off x="7056859" y="3280586"/>
            <a:ext cx="5135141" cy="3559126"/>
          </a:xfrm>
          <a:prstGeom prst="rect">
            <a:avLst/>
          </a:prstGeom>
        </p:spPr>
      </p:pic>
    </p:spTree>
    <p:extLst>
      <p:ext uri="{BB962C8B-B14F-4D97-AF65-F5344CB8AC3E}">
        <p14:creationId xmlns:p14="http://schemas.microsoft.com/office/powerpoint/2010/main" val="221346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16DD-8A22-52EB-F976-931A86090BE5}"/>
              </a:ext>
            </a:extLst>
          </p:cNvPr>
          <p:cNvSpPr>
            <a:spLocks noGrp="1"/>
          </p:cNvSpPr>
          <p:nvPr>
            <p:ph type="title"/>
          </p:nvPr>
        </p:nvSpPr>
        <p:spPr>
          <a:xfrm>
            <a:off x="0" y="0"/>
            <a:ext cx="10972800" cy="990600"/>
          </a:xfrm>
        </p:spPr>
        <p:txBody>
          <a:bodyPr/>
          <a:lstStyle/>
          <a:p>
            <a:r>
              <a:rPr lang="en-US"/>
              <a:t>Literature Review</a:t>
            </a:r>
          </a:p>
        </p:txBody>
      </p:sp>
      <p:sp>
        <p:nvSpPr>
          <p:cNvPr id="3" name="Content Placeholder 2">
            <a:extLst>
              <a:ext uri="{FF2B5EF4-FFF2-40B4-BE49-F238E27FC236}">
                <a16:creationId xmlns:a16="http://schemas.microsoft.com/office/drawing/2014/main" id="{40B07FB9-3EF7-832F-28F4-56FF73FAB4E2}"/>
              </a:ext>
            </a:extLst>
          </p:cNvPr>
          <p:cNvSpPr>
            <a:spLocks noGrp="1"/>
          </p:cNvSpPr>
          <p:nvPr>
            <p:ph idx="4294967295"/>
          </p:nvPr>
        </p:nvSpPr>
        <p:spPr>
          <a:xfrm>
            <a:off x="117231" y="1368972"/>
            <a:ext cx="10972800" cy="4876800"/>
          </a:xfrm>
        </p:spPr>
        <p:txBody>
          <a:bodyPr>
            <a:normAutofit fontScale="47500" lnSpcReduction="20000"/>
          </a:bodyPr>
          <a:lstStyle/>
          <a:p>
            <a:r>
              <a:rPr lang="en-US" sz="2900" dirty="0"/>
              <a:t>Background and Brief Timeline of Deep Learning Models in Fluid Velocity Estimation:</a:t>
            </a:r>
          </a:p>
          <a:p>
            <a:endParaRPr lang="en-US" dirty="0"/>
          </a:p>
          <a:p>
            <a:pPr>
              <a:buFont typeface="Wingdings" pitchFamily="2" charset="2"/>
              <a:buChar char="Ø"/>
            </a:pPr>
            <a:r>
              <a:rPr lang="en-US" sz="2900" b="1" dirty="0"/>
              <a:t>Pre-2012:</a:t>
            </a:r>
            <a:endParaRPr lang="en-US" sz="2900" dirty="0"/>
          </a:p>
          <a:p>
            <a:pPr marL="742950" lvl="1" indent="-285750">
              <a:buFont typeface="Arial" panose="020B0604020202020204" pitchFamily="34" charset="0"/>
              <a:buChar char="•"/>
            </a:pPr>
            <a:r>
              <a:rPr lang="en-US" dirty="0"/>
              <a:t>Early neural networks were applied to fluid motion estimation (basic pattern recognition, simple velocity extraction tasks).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buFont typeface="Wingdings" pitchFamily="2" charset="2"/>
              <a:buChar char="Ø"/>
            </a:pPr>
            <a:r>
              <a:rPr lang="en-US" sz="2900" b="1" dirty="0"/>
              <a:t>2012-2017:</a:t>
            </a:r>
            <a:endParaRPr lang="en-US" sz="2900" dirty="0"/>
          </a:p>
          <a:p>
            <a:pPr marL="742950" lvl="1" indent="-285750">
              <a:buFont typeface="Arial" panose="020B0604020202020204" pitchFamily="34" charset="0"/>
              <a:buChar char="•"/>
            </a:pPr>
            <a:r>
              <a:rPr lang="en-US" sz="2900" b="1" dirty="0" err="1"/>
              <a:t>FlowNet</a:t>
            </a:r>
            <a:r>
              <a:rPr lang="en-US" sz="2900" b="1" dirty="0"/>
              <a:t> (2015):</a:t>
            </a:r>
            <a:r>
              <a:rPr lang="en-US" sz="2900" dirty="0"/>
              <a:t> </a:t>
            </a:r>
            <a:r>
              <a:rPr lang="en-US" dirty="0"/>
              <a:t>First CNN model (</a:t>
            </a:r>
            <a:r>
              <a:rPr lang="en-US" dirty="0" err="1"/>
              <a:t>FlowNetS</a:t>
            </a:r>
            <a:r>
              <a:rPr lang="en-US" dirty="0"/>
              <a:t> and </a:t>
            </a:r>
            <a:r>
              <a:rPr lang="en-US" dirty="0" err="1"/>
              <a:t>FlowNetC</a:t>
            </a:r>
            <a:r>
              <a:rPr lang="en-US" dirty="0"/>
              <a:t>) introduced for optical flow, providing initial high-resolution velocity estimation capabilities.</a:t>
            </a:r>
          </a:p>
          <a:p>
            <a:pPr marL="742950" lvl="1" indent="-285750">
              <a:buFont typeface="Arial" panose="020B0604020202020204" pitchFamily="34" charset="0"/>
              <a:buChar char="•"/>
            </a:pPr>
            <a:r>
              <a:rPr lang="en-US" sz="2900" b="1" dirty="0"/>
              <a:t>FlowNet2 (2017):</a:t>
            </a:r>
            <a:r>
              <a:rPr lang="en-US" sz="2900" dirty="0"/>
              <a:t> </a:t>
            </a:r>
            <a:r>
              <a:rPr lang="en-US" dirty="0"/>
              <a:t>Enhanced accuracy by stacking networks, but increased computational cost.</a:t>
            </a:r>
          </a:p>
          <a:p>
            <a:pPr marL="742950" lvl="1" indent="-285750">
              <a:buFont typeface="Arial" panose="020B0604020202020204" pitchFamily="34" charset="0"/>
              <a:buChar char="•"/>
            </a:pPr>
            <a:r>
              <a:rPr lang="en-US" sz="3400" b="1" dirty="0" err="1"/>
              <a:t>SPyNet</a:t>
            </a:r>
            <a:r>
              <a:rPr lang="en-US" sz="3400" b="1" dirty="0"/>
              <a:t> (2017):</a:t>
            </a:r>
            <a:r>
              <a:rPr lang="en-US" sz="3400" dirty="0"/>
              <a:t> </a:t>
            </a:r>
            <a:r>
              <a:rPr lang="en-US" dirty="0"/>
              <a:t>Coarse-to-fine spatial pyramid approach introduced, reducing model size and computational load.</a:t>
            </a:r>
          </a:p>
          <a:p>
            <a:pPr lvl="1" indent="0">
              <a:buNone/>
            </a:pPr>
            <a:endParaRPr lang="en-US" dirty="0"/>
          </a:p>
          <a:p>
            <a:pPr lvl="1" indent="0">
              <a:buNone/>
            </a:pPr>
            <a:endParaRPr lang="en-US" dirty="0"/>
          </a:p>
          <a:p>
            <a:pPr>
              <a:buFont typeface="Wingdings" pitchFamily="2" charset="2"/>
              <a:buChar char="Ø"/>
            </a:pPr>
            <a:r>
              <a:rPr lang="en-US" sz="2900" b="1" dirty="0"/>
              <a:t>2018-2019:</a:t>
            </a:r>
            <a:endParaRPr lang="en-US" sz="2900" dirty="0"/>
          </a:p>
          <a:p>
            <a:pPr marL="742950" lvl="1" indent="-285750">
              <a:buFont typeface="Arial" panose="020B0604020202020204" pitchFamily="34" charset="0"/>
              <a:buChar char="•"/>
            </a:pPr>
            <a:r>
              <a:rPr lang="en-US" sz="2900" b="1" dirty="0"/>
              <a:t>PWC-Net and </a:t>
            </a:r>
            <a:r>
              <a:rPr lang="en-US" sz="2900" b="1" dirty="0" err="1"/>
              <a:t>LiteFlowNet</a:t>
            </a:r>
            <a:r>
              <a:rPr lang="en-US" sz="2900" b="1" dirty="0"/>
              <a:t> (2018):</a:t>
            </a:r>
            <a:r>
              <a:rPr lang="en-US" sz="2900" dirty="0"/>
              <a:t> </a:t>
            </a:r>
            <a:r>
              <a:rPr lang="en-US" dirty="0"/>
              <a:t>Employed spatial pyramids with feature warping and cost-volume calculations, achieving good accuracy with moderate computational demands.</a:t>
            </a:r>
          </a:p>
          <a:p>
            <a:pPr marL="742950" lvl="1" indent="-285750">
              <a:buFont typeface="Arial" panose="020B0604020202020204" pitchFamily="34" charset="0"/>
              <a:buChar char="•"/>
            </a:pPr>
            <a:r>
              <a:rPr lang="en-US" sz="2900" b="1" dirty="0" err="1"/>
              <a:t>UnLiteFlowNet</a:t>
            </a:r>
            <a:r>
              <a:rPr lang="en-US" sz="2900" b="1" dirty="0"/>
              <a:t>-PIV (2019):</a:t>
            </a:r>
            <a:r>
              <a:rPr lang="en-US" sz="2900" dirty="0"/>
              <a:t> </a:t>
            </a:r>
            <a:r>
              <a:rPr lang="en-US" dirty="0"/>
              <a:t>First unsupervised learning approach in fluid velocity estimation based on optical flow networks, reducing reliance on labeled datasets.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buFont typeface="Wingdings" pitchFamily="2" charset="2"/>
              <a:buChar char="Ø"/>
            </a:pPr>
            <a:r>
              <a:rPr lang="en-US" sz="3300" b="1" dirty="0"/>
              <a:t>2020-2021:</a:t>
            </a:r>
            <a:endParaRPr lang="en-US" sz="3300" dirty="0"/>
          </a:p>
          <a:p>
            <a:pPr marL="742950" lvl="1" indent="-285750">
              <a:buFont typeface="Arial" panose="020B0604020202020204" pitchFamily="34" charset="0"/>
              <a:buChar char="•"/>
            </a:pPr>
            <a:r>
              <a:rPr lang="en-US" sz="2900" b="1" dirty="0"/>
              <a:t>RAFT (2020):</a:t>
            </a:r>
            <a:r>
              <a:rPr lang="en-US" sz="2900" dirty="0"/>
              <a:t> </a:t>
            </a:r>
            <a:r>
              <a:rPr lang="en-US" dirty="0"/>
              <a:t>Recurrent neural architecture with iterative refinement (Conv-GRU) providing state-of-the-art accuracy and efficiency.</a:t>
            </a:r>
          </a:p>
          <a:p>
            <a:pPr marL="742950" lvl="1" indent="-285750">
              <a:buFont typeface="Arial" panose="020B0604020202020204" pitchFamily="34" charset="0"/>
              <a:buChar char="•"/>
            </a:pPr>
            <a:r>
              <a:rPr lang="en-US" sz="2900" b="1" dirty="0"/>
              <a:t>PIV-RAFT, RAFT-PIV (2021):</a:t>
            </a:r>
            <a:r>
              <a:rPr lang="en-US" sz="2900" dirty="0"/>
              <a:t> </a:t>
            </a:r>
            <a:r>
              <a:rPr lang="en-US" dirty="0"/>
              <a:t>Adaptation of RAFT specifically for Particle Image Velocimetry (PIV), significantly improving estimation precision in fluid flows.</a:t>
            </a:r>
          </a:p>
          <a:p>
            <a:pPr marL="742950" lvl="1" indent="-285750">
              <a:buFont typeface="Arial" panose="020B0604020202020204" pitchFamily="34" charset="0"/>
              <a:buChar char="•"/>
            </a:pPr>
            <a:r>
              <a:rPr lang="en-US" sz="2900" b="1" dirty="0"/>
              <a:t>CC-FCN (2021):</a:t>
            </a:r>
            <a:r>
              <a:rPr lang="en-US" sz="2900" dirty="0"/>
              <a:t> </a:t>
            </a:r>
            <a:r>
              <a:rPr lang="en-US" dirty="0"/>
              <a:t>Integrated traditional cross-correlation methods with fully convolutional networks, enhancing robustness against noise.</a:t>
            </a:r>
          </a:p>
          <a:p>
            <a:pPr>
              <a:buFont typeface="Wingdings" pitchFamily="2" charset="2"/>
              <a:buChar char="Ø"/>
            </a:pPr>
            <a:endParaRPr lang="en-US" dirty="0"/>
          </a:p>
        </p:txBody>
      </p:sp>
      <p:sp>
        <p:nvSpPr>
          <p:cNvPr id="7" name="Slide Number Placeholder 6">
            <a:extLst>
              <a:ext uri="{FF2B5EF4-FFF2-40B4-BE49-F238E27FC236}">
                <a16:creationId xmlns:a16="http://schemas.microsoft.com/office/drawing/2014/main" id="{C63AD1AE-EF27-FE7F-BD95-D7BEBABED325}"/>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720992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ED02-4735-0F22-F8AE-78FB742920D3}"/>
              </a:ext>
            </a:extLst>
          </p:cNvPr>
          <p:cNvSpPr>
            <a:spLocks noGrp="1"/>
          </p:cNvSpPr>
          <p:nvPr>
            <p:ph type="title"/>
          </p:nvPr>
        </p:nvSpPr>
        <p:spPr>
          <a:xfrm>
            <a:off x="0" y="18288"/>
            <a:ext cx="10972800" cy="990600"/>
          </a:xfrm>
        </p:spPr>
        <p:txBody>
          <a:bodyPr/>
          <a:lstStyle/>
          <a:p>
            <a:r>
              <a:rPr lang="en-US"/>
              <a:t>Literature Review</a:t>
            </a:r>
          </a:p>
        </p:txBody>
      </p:sp>
      <p:sp>
        <p:nvSpPr>
          <p:cNvPr id="3" name="Slide Number Placeholder 2">
            <a:extLst>
              <a:ext uri="{FF2B5EF4-FFF2-40B4-BE49-F238E27FC236}">
                <a16:creationId xmlns:a16="http://schemas.microsoft.com/office/drawing/2014/main" id="{607DC8E2-E139-A933-C7E4-31A25C0DD44D}"/>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5" name="TextBox 4">
            <a:extLst>
              <a:ext uri="{FF2B5EF4-FFF2-40B4-BE49-F238E27FC236}">
                <a16:creationId xmlns:a16="http://schemas.microsoft.com/office/drawing/2014/main" id="{D2D7919C-2F74-1339-160A-CE106DB843B6}"/>
              </a:ext>
            </a:extLst>
          </p:cNvPr>
          <p:cNvSpPr txBox="1"/>
          <p:nvPr/>
        </p:nvSpPr>
        <p:spPr>
          <a:xfrm>
            <a:off x="131378" y="913085"/>
            <a:ext cx="5691353" cy="3046988"/>
          </a:xfrm>
          <a:prstGeom prst="rect">
            <a:avLst/>
          </a:prstGeom>
          <a:noFill/>
        </p:spPr>
        <p:txBody>
          <a:bodyPr wrap="square">
            <a:spAutoFit/>
          </a:bodyPr>
          <a:lstStyle/>
          <a:p>
            <a:pPr>
              <a:buNone/>
            </a:pPr>
            <a:r>
              <a:rPr lang="en-US" b="1" dirty="0"/>
              <a:t>2022-2023 – </a:t>
            </a:r>
            <a:r>
              <a:rPr lang="en-US" b="1" dirty="0" err="1"/>
              <a:t>FlowFormer</a:t>
            </a:r>
            <a:r>
              <a:rPr lang="en-US" b="1" dirty="0"/>
              <a:t>: Advanced Transformer-based Optical Flow Model</a:t>
            </a:r>
          </a:p>
          <a:p>
            <a:pPr>
              <a:buNone/>
            </a:pPr>
            <a:endParaRPr lang="en-US" b="1" dirty="0"/>
          </a:p>
          <a:p>
            <a:pPr>
              <a:buFont typeface="Arial" panose="020B0604020202020204" pitchFamily="34" charset="0"/>
              <a:buChar char="•"/>
            </a:pPr>
            <a:r>
              <a:rPr lang="en-US" b="1" dirty="0"/>
              <a:t>Applications:</a:t>
            </a:r>
            <a:endParaRPr lang="en-US" dirty="0"/>
          </a:p>
          <a:p>
            <a:pPr marL="742950" lvl="1" indent="-285750">
              <a:buFont typeface="Arial" panose="020B0604020202020204" pitchFamily="34" charset="0"/>
              <a:buChar char="•"/>
            </a:pPr>
            <a:r>
              <a:rPr lang="en-US" sz="1400" dirty="0"/>
              <a:t>Optical flow estimation using attention-based Transformers.</a:t>
            </a:r>
          </a:p>
          <a:p>
            <a:pPr marL="742950" lvl="1" indent="-285750">
              <a:buFont typeface="Arial" panose="020B0604020202020204" pitchFamily="34" charset="0"/>
              <a:buChar char="•"/>
            </a:pPr>
            <a:r>
              <a:rPr lang="en-US" sz="1400" dirty="0"/>
              <a:t>Effective in capturing complex global dependencies in turbulent flow data.</a:t>
            </a:r>
          </a:p>
          <a:p>
            <a:pPr>
              <a:buFont typeface="Arial" panose="020B0604020202020204" pitchFamily="34" charset="0"/>
              <a:buChar char="•"/>
            </a:pPr>
            <a:endParaRPr lang="en-US" b="1" dirty="0"/>
          </a:p>
          <a:p>
            <a:pPr>
              <a:buFont typeface="Arial" panose="020B0604020202020204" pitchFamily="34" charset="0"/>
              <a:buChar char="•"/>
            </a:pPr>
            <a:r>
              <a:rPr lang="en-US" b="1" dirty="0"/>
              <a:t>Pros:</a:t>
            </a:r>
            <a:endParaRPr lang="en-US" dirty="0"/>
          </a:p>
          <a:p>
            <a:pPr marL="742950" lvl="1" indent="-285750">
              <a:buFont typeface="Arial" panose="020B0604020202020204" pitchFamily="34" charset="0"/>
              <a:buChar char="•"/>
            </a:pPr>
            <a:r>
              <a:rPr lang="en-US" sz="1400" dirty="0"/>
              <a:t>Highly accurate due to global attention mechanisms.</a:t>
            </a:r>
          </a:p>
          <a:p>
            <a:pPr marL="742950" lvl="1" indent="-285750">
              <a:buFont typeface="Arial" panose="020B0604020202020204" pitchFamily="34" charset="0"/>
              <a:buChar char="•"/>
            </a:pPr>
            <a:r>
              <a:rPr lang="en-US" sz="1400" dirty="0"/>
              <a:t>Excellent capability in handling long-range spatial dependencies.</a:t>
            </a:r>
          </a:p>
        </p:txBody>
      </p:sp>
      <p:pic>
        <p:nvPicPr>
          <p:cNvPr id="7" name="Picture 6" descr="A screenshot of a computer&#10;&#10;AI-generated content may be incorrect.">
            <a:extLst>
              <a:ext uri="{FF2B5EF4-FFF2-40B4-BE49-F238E27FC236}">
                <a16:creationId xmlns:a16="http://schemas.microsoft.com/office/drawing/2014/main" id="{04EB7E2A-78A0-9E23-8AEA-3612F728FB23}"/>
              </a:ext>
            </a:extLst>
          </p:cNvPr>
          <p:cNvPicPr>
            <a:picLocks noChangeAspect="1"/>
          </p:cNvPicPr>
          <p:nvPr/>
        </p:nvPicPr>
        <p:blipFill>
          <a:blip r:embed="rId2" cstate="print">
            <a:extLst>
              <a:ext uri="{28A0092B-C50C-407E-A947-70E740481C1C}">
                <a14:useLocalDpi xmlns:a14="http://schemas.microsoft.com/office/drawing/2010/main" val="0"/>
              </a:ext>
            </a:extLst>
          </a:blip>
          <a:srcRect l="9826" t="25368" r="10256" b="4768"/>
          <a:stretch/>
        </p:blipFill>
        <p:spPr>
          <a:xfrm>
            <a:off x="5896303" y="304116"/>
            <a:ext cx="6295697" cy="3579280"/>
          </a:xfrm>
          <a:prstGeom prst="rect">
            <a:avLst/>
          </a:prstGeom>
        </p:spPr>
      </p:pic>
      <p:sp>
        <p:nvSpPr>
          <p:cNvPr id="8" name="TextBox 7">
            <a:extLst>
              <a:ext uri="{FF2B5EF4-FFF2-40B4-BE49-F238E27FC236}">
                <a16:creationId xmlns:a16="http://schemas.microsoft.com/office/drawing/2014/main" id="{FB989A0D-8738-F439-FDAB-C24DC419B9A2}"/>
              </a:ext>
            </a:extLst>
          </p:cNvPr>
          <p:cNvSpPr txBox="1"/>
          <p:nvPr/>
        </p:nvSpPr>
        <p:spPr>
          <a:xfrm>
            <a:off x="0" y="4396860"/>
            <a:ext cx="12444248" cy="2000548"/>
          </a:xfrm>
          <a:prstGeom prst="rect">
            <a:avLst/>
          </a:prstGeom>
          <a:noFill/>
        </p:spPr>
        <p:txBody>
          <a:bodyPr wrap="square">
            <a:spAutoFit/>
          </a:bodyPr>
          <a:lstStyle/>
          <a:p>
            <a:pPr>
              <a:buFont typeface="Arial" panose="020B0604020202020204" pitchFamily="34" charset="0"/>
              <a:buChar char="•"/>
            </a:pPr>
            <a:r>
              <a:rPr lang="en-US" b="1" dirty="0"/>
              <a:t>Cons:</a:t>
            </a:r>
            <a:endParaRPr lang="en-US" dirty="0"/>
          </a:p>
          <a:p>
            <a:pPr marL="742950" lvl="1" indent="-285750">
              <a:buFont typeface="Arial" panose="020B0604020202020204" pitchFamily="34" charset="0"/>
              <a:buChar char="•"/>
            </a:pPr>
            <a:r>
              <a:rPr lang="en-US" sz="1400" dirty="0"/>
              <a:t>Higher computational and memory costs due to global attention operations.</a:t>
            </a:r>
          </a:p>
          <a:p>
            <a:pPr marL="742950" lvl="1" indent="-285750">
              <a:buFont typeface="Arial" panose="020B0604020202020204" pitchFamily="34" charset="0"/>
              <a:buChar char="•"/>
            </a:pPr>
            <a:r>
              <a:rPr lang="en-US" sz="1400" dirty="0"/>
              <a:t>Training can be resource-intensive, requiring careful optimization.</a:t>
            </a:r>
          </a:p>
          <a:p>
            <a:pPr marL="742950" lvl="1" indent="-285750">
              <a:buFont typeface="Arial" panose="020B0604020202020204" pitchFamily="34" charset="0"/>
              <a:buChar char="•"/>
            </a:pPr>
            <a:r>
              <a:rPr lang="en-US" sz="1400" dirty="0"/>
              <a:t>May struggle with very high-resolution flow data without modifications.</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Future Improvements for Turbulence Prediction:</a:t>
            </a:r>
            <a:endParaRPr lang="en-US" dirty="0"/>
          </a:p>
          <a:p>
            <a:pPr marL="742950" lvl="1" indent="-285750">
              <a:buFont typeface="Arial" panose="020B0604020202020204" pitchFamily="34" charset="0"/>
              <a:buChar char="•"/>
            </a:pPr>
            <a:r>
              <a:rPr lang="en-US" sz="1400" dirty="0"/>
              <a:t>Integrating physics-informed constraints (PINN) to enhance physical interpretability and model accuracy.</a:t>
            </a:r>
          </a:p>
          <a:p>
            <a:pPr marL="742950" lvl="1" indent="-285750">
              <a:buFont typeface="Arial" panose="020B0604020202020204" pitchFamily="34" charset="0"/>
              <a:buChar char="•"/>
            </a:pPr>
            <a:r>
              <a:rPr lang="en-US" sz="1400" dirty="0"/>
              <a:t>Coupling with recurrent modules (e.g., </a:t>
            </a:r>
            <a:r>
              <a:rPr lang="en-US" sz="1400" dirty="0" err="1"/>
              <a:t>ConvLSTM</a:t>
            </a:r>
            <a:r>
              <a:rPr lang="en-US" sz="1400" dirty="0"/>
              <a:t>) for improved temporal forecasting performance.</a:t>
            </a:r>
          </a:p>
        </p:txBody>
      </p:sp>
      <p:sp>
        <p:nvSpPr>
          <p:cNvPr id="9" name="TextBox 8">
            <a:extLst>
              <a:ext uri="{FF2B5EF4-FFF2-40B4-BE49-F238E27FC236}">
                <a16:creationId xmlns:a16="http://schemas.microsoft.com/office/drawing/2014/main" id="{D864A59C-A108-599E-CD5F-BE6AEC619B0D}"/>
              </a:ext>
            </a:extLst>
          </p:cNvPr>
          <p:cNvSpPr txBox="1"/>
          <p:nvPr/>
        </p:nvSpPr>
        <p:spPr>
          <a:xfrm>
            <a:off x="6400798" y="3842862"/>
            <a:ext cx="5402319" cy="553998"/>
          </a:xfrm>
          <a:prstGeom prst="rect">
            <a:avLst/>
          </a:prstGeom>
          <a:noFill/>
        </p:spPr>
        <p:txBody>
          <a:bodyPr wrap="square" rtlCol="0">
            <a:spAutoFit/>
          </a:bodyPr>
          <a:lstStyle/>
          <a:p>
            <a:r>
              <a:rPr lang="en-US" sz="1000" b="1"/>
              <a:t>Source: </a:t>
            </a:r>
            <a:r>
              <a:rPr lang="en-US" sz="1000" b="0" i="0">
                <a:solidFill>
                  <a:srgbClr val="222222"/>
                </a:solidFill>
                <a:effectLst/>
                <a:latin typeface="Arial" panose="020B0604020202020204" pitchFamily="34" charset="0"/>
              </a:rPr>
              <a:t>Huang, Z., Shi, X., Zhang, C., Wang, Q., Cheung, K. C., Qin, H., ... &amp; Li, H. (2022, October). </a:t>
            </a:r>
            <a:r>
              <a:rPr lang="en-US" sz="1000" b="0" i="0" err="1">
                <a:solidFill>
                  <a:srgbClr val="222222"/>
                </a:solidFill>
                <a:effectLst/>
                <a:latin typeface="Arial" panose="020B0604020202020204" pitchFamily="34" charset="0"/>
              </a:rPr>
              <a:t>Flowformer</a:t>
            </a:r>
            <a:r>
              <a:rPr lang="en-US" sz="1000" b="0" i="0">
                <a:solidFill>
                  <a:srgbClr val="222222"/>
                </a:solidFill>
                <a:effectLst/>
                <a:latin typeface="Arial" panose="020B0604020202020204" pitchFamily="34" charset="0"/>
              </a:rPr>
              <a:t>: A transformer architecture for optical flow. In </a:t>
            </a:r>
            <a:r>
              <a:rPr lang="en-US" sz="1000" b="0" i="1">
                <a:solidFill>
                  <a:srgbClr val="222222"/>
                </a:solidFill>
                <a:effectLst/>
                <a:latin typeface="Arial" panose="020B0604020202020204" pitchFamily="34" charset="0"/>
              </a:rPr>
              <a:t>European conference on computer vision</a:t>
            </a:r>
            <a:r>
              <a:rPr lang="en-US" sz="1000" b="0" i="0">
                <a:solidFill>
                  <a:srgbClr val="222222"/>
                </a:solidFill>
                <a:effectLst/>
                <a:latin typeface="Arial" panose="020B0604020202020204" pitchFamily="34" charset="0"/>
              </a:rPr>
              <a:t> (pp. 668-685). Cham: Springer Nature Switzerland.</a:t>
            </a:r>
            <a:endParaRPr lang="en-US" sz="1000" b="1"/>
          </a:p>
        </p:txBody>
      </p:sp>
    </p:spTree>
    <p:extLst>
      <p:ext uri="{BB962C8B-B14F-4D97-AF65-F5344CB8AC3E}">
        <p14:creationId xmlns:p14="http://schemas.microsoft.com/office/powerpoint/2010/main" val="366465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2C97-7B89-1258-49CC-0B2830B628E5}"/>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Dataset Description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91031C-6BBA-8AF1-7AF9-9D8DDBC3A8CD}"/>
                  </a:ext>
                </a:extLst>
              </p:cNvPr>
              <p:cNvSpPr>
                <a:spLocks noGrp="1"/>
              </p:cNvSpPr>
              <p:nvPr>
                <p:ph idx="4294967295"/>
              </p:nvPr>
            </p:nvSpPr>
            <p:spPr>
              <a:xfrm>
                <a:off x="157656" y="1008888"/>
                <a:ext cx="10972800" cy="4876800"/>
              </a:xfrm>
            </p:spPr>
            <p:txBody>
              <a:bodyPr/>
              <a:lstStyle/>
              <a:p>
                <a:pPr>
                  <a:buClr>
                    <a:schemeClr val="tx1">
                      <a:lumMod val="90000"/>
                      <a:lumOff val="10000"/>
                    </a:schemeClr>
                  </a:buClr>
                </a:pPr>
                <a:r>
                  <a:rPr lang="en-US" dirty="0"/>
                  <a:t>Training and testing datasets: Johns Hopkins Turbulence Database (JHTDB) – </a:t>
                </a:r>
                <a:r>
                  <a:rPr lang="en-US" dirty="0">
                    <a:hlinkClick r:id="rId2"/>
                  </a:rPr>
                  <a:t>https://turbulence.idies.jhu.edu/home</a:t>
                </a:r>
                <a:r>
                  <a:rPr lang="en-US" dirty="0"/>
                  <a:t> </a:t>
                </a:r>
              </a:p>
              <a:p>
                <a:pPr lvl="1">
                  <a:spcBef>
                    <a:spcPts val="1200"/>
                  </a:spcBef>
                  <a:buClr>
                    <a:schemeClr val="tx1">
                      <a:lumMod val="90000"/>
                      <a:lumOff val="10000"/>
                    </a:schemeClr>
                  </a:buClr>
                  <a:buFont typeface="Arial" panose="020B0604020202020204" pitchFamily="34" charset="0"/>
                  <a:buChar char="–"/>
                </a:pPr>
                <a:r>
                  <a:rPr lang="en-US" dirty="0"/>
                  <a:t>Direct Numerical Simulations (DNS) of Navier-Stokes</a:t>
                </a:r>
                <a:endParaRPr lang="en-US" dirty="0">
                  <a:sym typeface="Wingdings" panose="05000000000000000000" pitchFamily="2" charset="2"/>
                </a:endParaRPr>
              </a:p>
              <a:p>
                <a:pPr lvl="2">
                  <a:buClr>
                    <a:schemeClr val="tx1">
                      <a:lumMod val="90000"/>
                      <a:lumOff val="10000"/>
                    </a:schemeClr>
                  </a:buClr>
                  <a:buFont typeface="Wingdings" panose="05000000000000000000" pitchFamily="2" charset="2"/>
                  <a:buChar char="§"/>
                </a:pPr>
                <a:r>
                  <a:rPr lang="en-US" dirty="0"/>
                  <a:t>Isotropic turbulence – turbulence statistics are direction-independent</a:t>
                </a:r>
              </a:p>
              <a:p>
                <a:pPr lvl="3">
                  <a:buClr>
                    <a:schemeClr val="tx1">
                      <a:lumMod val="90000"/>
                      <a:lumOff val="10000"/>
                    </a:schemeClr>
                  </a:buClr>
                  <a:buFont typeface="Arial" panose="020B0604020202020204" pitchFamily="34" charset="0"/>
                  <a:buChar char="–"/>
                </a:pPr>
                <a:r>
                  <a:rPr lang="en-US" dirty="0"/>
                  <a:t>1024 x 1024 x 1024 spatial grid</a:t>
                </a:r>
              </a:p>
              <a:p>
                <a:pPr lvl="3">
                  <a:buClr>
                    <a:schemeClr val="tx1">
                      <a:lumMod val="90000"/>
                      <a:lumOff val="10000"/>
                    </a:scheme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=200</m:t>
                    </m:r>
                    <m:r>
                      <a:rPr lang="en-US" b="0" i="1" smtClean="0">
                        <a:latin typeface="Cambria Math" panose="02040503050406030204" pitchFamily="18" charset="0"/>
                        <a:ea typeface="Cambria Math" panose="02040503050406030204" pitchFamily="18" charset="0"/>
                      </a:rPr>
                      <m:t>𝑢𝑠</m:t>
                    </m:r>
                  </m:oMath>
                </a14:m>
                <a:r>
                  <a:rPr lang="en-US" dirty="0"/>
                  <a:t>, saved in 2ms steps from 0 – 10s</a:t>
                </a:r>
              </a:p>
              <a:p>
                <a:pPr lvl="2">
                  <a:buClr>
                    <a:schemeClr val="tx1">
                      <a:lumMod val="90000"/>
                      <a:lumOff val="10000"/>
                    </a:schemeClr>
                  </a:buClr>
                  <a:buFont typeface="Wingdings" panose="05000000000000000000" pitchFamily="2" charset="2"/>
                  <a:buChar char="§"/>
                </a:pPr>
                <a:r>
                  <a:rPr lang="en-US" dirty="0"/>
                  <a:t>Channel flows – fluid flow between non-slip walls</a:t>
                </a:r>
              </a:p>
              <a:p>
                <a:pPr lvl="1">
                  <a:spcBef>
                    <a:spcPts val="1200"/>
                  </a:spcBef>
                  <a:buClr>
                    <a:schemeClr val="tx1">
                      <a:lumMod val="90000"/>
                      <a:lumOff val="10000"/>
                    </a:schemeClr>
                  </a:buClr>
                  <a:buFont typeface="Arial" panose="020B0604020202020204" pitchFamily="34" charset="0"/>
                  <a:buChar char="–"/>
                </a:pPr>
                <a:r>
                  <a:rPr lang="en-US" dirty="0"/>
                  <a:t>At each point (x, y, z, t), the data includes</a:t>
                </a:r>
              </a:p>
              <a:p>
                <a:pPr lvl="2">
                  <a:spcBef>
                    <a:spcPts val="0"/>
                  </a:spcBef>
                  <a:buClr>
                    <a:schemeClr val="tx1">
                      <a:lumMod val="90000"/>
                      <a:lumOff val="10000"/>
                    </a:schemeClr>
                  </a:buClr>
                  <a:buFont typeface="Wingdings" panose="05000000000000000000" pitchFamily="2" charset="2"/>
                  <a:buChar char="§"/>
                </a:pPr>
                <a:r>
                  <a:rPr lang="en-US" dirty="0"/>
                  <a:t>Pressure – </a:t>
                </a:r>
                <a14:m>
                  <m:oMath xmlns:m="http://schemas.openxmlformats.org/officeDocument/2006/math">
                    <m:r>
                      <a:rPr lang="en-US" b="0" i="1" smtClean="0">
                        <a:latin typeface="Cambria Math" panose="02040503050406030204" pitchFamily="18" charset="0"/>
                      </a:rPr>
                      <m:t>𝑝</m:t>
                    </m:r>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Pressure Gradients (3 components) – </a:t>
                </a:r>
                <a14:m>
                  <m:oMath xmlns:m="http://schemas.openxmlformats.org/officeDocument/2006/math">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𝑝</m:t>
                            </m:r>
                          </m:num>
                          <m:den>
                            <m:r>
                              <a:rPr lang="en-US" i="1">
                                <a:latin typeface="Cambria Math" panose="02040503050406030204" pitchFamily="18" charset="0"/>
                              </a:rPr>
                              <m:t>𝜕</m:t>
                            </m:r>
                            <m:r>
                              <a:rPr lang="en-US" i="1">
                                <a:latin typeface="Cambria Math" panose="02040503050406030204" pitchFamily="18" charset="0"/>
                              </a:rPr>
                              <m:t>𝑥</m:t>
                            </m:r>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𝑝</m:t>
                            </m:r>
                          </m:num>
                          <m:den>
                            <m:r>
                              <a:rPr lang="en-US" i="1">
                                <a:latin typeface="Cambria Math" panose="02040503050406030204" pitchFamily="18" charset="0"/>
                              </a:rPr>
                              <m:t>𝜕</m:t>
                            </m:r>
                            <m:r>
                              <a:rPr lang="en-US" i="1">
                                <a:latin typeface="Cambria Math" panose="02040503050406030204" pitchFamily="18" charset="0"/>
                              </a:rPr>
                              <m:t>𝑦</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𝑝</m:t>
                            </m:r>
                          </m:num>
                          <m:den>
                            <m:r>
                              <a:rPr lang="en-US" i="1">
                                <a:latin typeface="Cambria Math" panose="02040503050406030204" pitchFamily="18" charset="0"/>
                              </a:rPr>
                              <m:t>𝜕</m:t>
                            </m:r>
                            <m:r>
                              <a:rPr lang="en-US" i="1">
                                <a:latin typeface="Cambria Math" panose="02040503050406030204" pitchFamily="18" charset="0"/>
                              </a:rPr>
                              <m:t>𝑧</m:t>
                            </m:r>
                          </m:den>
                        </m:f>
                      </m:e>
                    </m:d>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Velocity (3 components)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𝑦</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𝑧</m:t>
                        </m:r>
                      </m:sub>
                    </m:sSub>
                    <m:r>
                      <a:rPr lang="en-US" b="0" i="1" smtClean="0">
                        <a:latin typeface="Cambria Math" panose="02040503050406030204" pitchFamily="18" charset="0"/>
                      </a:rPr>
                      <m:t>)</m:t>
                    </m:r>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Velocity Gradients (9 components) – </a:t>
                </a:r>
                <a14:m>
                  <m:oMath xmlns:m="http://schemas.openxmlformats.org/officeDocument/2006/math">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𝑥</m:t>
                            </m:r>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𝑦</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𝑧</m:t>
                            </m:r>
                          </m:den>
                        </m:f>
                        <m:r>
                          <a:rPr lang="en-US" b="0" i="1" smtClean="0">
                            <a:latin typeface="Cambria Math" panose="02040503050406030204" pitchFamily="18" charset="0"/>
                          </a:rPr>
                          <m:t>, …</m:t>
                        </m:r>
                      </m:e>
                    </m:d>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Hessians (2</a:t>
                </a:r>
                <a:r>
                  <a:rPr lang="en-US" baseline="30000" dirty="0"/>
                  <a:t>nd</a:t>
                </a:r>
                <a:r>
                  <a:rPr lang="en-US" dirty="0"/>
                  <a:t> derivatives – 6 components for </a:t>
                </a:r>
                <a14:m>
                  <m:oMath xmlns:m="http://schemas.openxmlformats.org/officeDocument/2006/math">
                    <m:r>
                      <a:rPr lang="en-US" b="0" i="1" smtClean="0">
                        <a:latin typeface="Cambria Math" panose="02040503050406030204" pitchFamily="18" charset="0"/>
                      </a:rPr>
                      <m:t>𝑝</m:t>
                    </m:r>
                  </m:oMath>
                </a14:m>
                <a:r>
                  <a:rPr lang="en-US" dirty="0"/>
                  <a:t>, 18 for </a:t>
                </a:r>
                <a14:m>
                  <m:oMath xmlns:m="http://schemas.openxmlformats.org/officeDocument/2006/math">
                    <m:r>
                      <a:rPr lang="en-US" b="0" i="1" smtClean="0">
                        <a:latin typeface="Cambria Math" panose="02040503050406030204" pitchFamily="18" charset="0"/>
                      </a:rPr>
                      <m:t>𝑢</m:t>
                    </m:r>
                  </m:oMath>
                </a14:m>
                <a:r>
                  <a:rPr lang="en-US" dirty="0"/>
                  <a:t>)</a:t>
                </a:r>
              </a:p>
            </p:txBody>
          </p:sp>
        </mc:Choice>
        <mc:Fallback xmlns="">
          <p:sp>
            <p:nvSpPr>
              <p:cNvPr id="3" name="Content Placeholder 2">
                <a:extLst>
                  <a:ext uri="{FF2B5EF4-FFF2-40B4-BE49-F238E27FC236}">
                    <a16:creationId xmlns:a16="http://schemas.microsoft.com/office/drawing/2014/main" id="{D191031C-6BBA-8AF1-7AF9-9D8DDBC3A8CD}"/>
                  </a:ext>
                </a:extLst>
              </p:cNvPr>
              <p:cNvSpPr>
                <a:spLocks noGrp="1" noRot="1" noChangeAspect="1" noMove="1" noResize="1" noEditPoints="1" noAdjustHandles="1" noChangeArrowheads="1" noChangeShapeType="1" noTextEdit="1"/>
              </p:cNvSpPr>
              <p:nvPr>
                <p:ph idx="4294967295"/>
              </p:nvPr>
            </p:nvSpPr>
            <p:spPr>
              <a:xfrm>
                <a:off x="157656" y="1008888"/>
                <a:ext cx="10972800" cy="4876800"/>
              </a:xfrm>
              <a:blipFill>
                <a:blip r:embed="rId3"/>
                <a:stretch>
                  <a:fillRect l="-500" t="-875" r="-61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3DC2283-638E-76A8-787E-94AF03C46837}"/>
              </a:ext>
            </a:extLst>
          </p:cNvPr>
          <p:cNvPicPr>
            <a:picLocks noChangeAspect="1"/>
          </p:cNvPicPr>
          <p:nvPr/>
        </p:nvPicPr>
        <p:blipFill>
          <a:blip r:embed="rId4"/>
          <a:stretch>
            <a:fillRect/>
          </a:stretch>
        </p:blipFill>
        <p:spPr>
          <a:xfrm>
            <a:off x="7419975" y="3600450"/>
            <a:ext cx="4469419" cy="2428875"/>
          </a:xfrm>
          <a:prstGeom prst="rect">
            <a:avLst/>
          </a:prstGeom>
        </p:spPr>
      </p:pic>
      <p:sp>
        <p:nvSpPr>
          <p:cNvPr id="8" name="Slide Number Placeholder 7">
            <a:extLst>
              <a:ext uri="{FF2B5EF4-FFF2-40B4-BE49-F238E27FC236}">
                <a16:creationId xmlns:a16="http://schemas.microsoft.com/office/drawing/2014/main" id="{4D23DD9A-61D4-1759-FD0C-8BFE3E0927DD}"/>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4" name="Picture 3" descr="A red and blue smoke&#10;&#10;AI-generated content may be incorrect.">
            <a:extLst>
              <a:ext uri="{FF2B5EF4-FFF2-40B4-BE49-F238E27FC236}">
                <a16:creationId xmlns:a16="http://schemas.microsoft.com/office/drawing/2014/main" id="{22C6AAC8-479A-757E-5466-4BF635EFF8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3442" y="1592316"/>
            <a:ext cx="1836684" cy="1836684"/>
          </a:xfrm>
          <a:prstGeom prst="rect">
            <a:avLst/>
          </a:prstGeom>
        </p:spPr>
      </p:pic>
    </p:spTree>
    <p:extLst>
      <p:ext uri="{BB962C8B-B14F-4D97-AF65-F5344CB8AC3E}">
        <p14:creationId xmlns:p14="http://schemas.microsoft.com/office/powerpoint/2010/main" val="31429812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L11-Attention and Transformer.pptx" id="{1542692E-4592-480C-ACBB-E12342B27FA6}" vid="{CBBD69F8-03F8-460A-BEE7-796C54AEF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6BA0B83460E9646A0EA90633FABB91D" ma:contentTypeVersion="3" ma:contentTypeDescription="Create a new document." ma:contentTypeScope="" ma:versionID="4af8cfc35e1d9bcc65f19531bfe09ad5">
  <xsd:schema xmlns:xsd="http://www.w3.org/2001/XMLSchema" xmlns:xs="http://www.w3.org/2001/XMLSchema" xmlns:p="http://schemas.microsoft.com/office/2006/metadata/properties" xmlns:ns2="f2e45f9e-611a-42c7-adcd-bce156ca3c2c" targetNamespace="http://schemas.microsoft.com/office/2006/metadata/properties" ma:root="true" ma:fieldsID="f08690edf212f06cda1c3ea624c2ace7" ns2:_="">
    <xsd:import namespace="f2e45f9e-611a-42c7-adcd-bce156ca3c2c"/>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e45f9e-611a-42c7-adcd-bce156ca3c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FF7971-8012-4BB6-A079-AC41347E5FE3}">
  <ds:schemaRefs>
    <ds:schemaRef ds:uri="http://schemas.microsoft.com/sharepoint/v3/contenttype/forms"/>
  </ds:schemaRefs>
</ds:datastoreItem>
</file>

<file path=customXml/itemProps2.xml><?xml version="1.0" encoding="utf-8"?>
<ds:datastoreItem xmlns:ds="http://schemas.openxmlformats.org/officeDocument/2006/customXml" ds:itemID="{F3D3806A-09D6-4D2F-A17D-A95A08827EB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1295525-03C9-4837-84CE-89B71FA938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e45f9e-611a-42c7-adcd-bce156ca3c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SlideTemplate</Template>
  <TotalTime>298</TotalTime>
  <Words>2229</Words>
  <Application>Microsoft Office PowerPoint</Application>
  <PresentationFormat>Widescreen</PresentationFormat>
  <Paragraphs>299</Paragraphs>
  <Slides>23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Cambria Math</vt:lpstr>
      <vt:lpstr>CMR10</vt:lpstr>
      <vt:lpstr>CMTI10</vt:lpstr>
      <vt:lpstr>Courier New</vt:lpstr>
      <vt:lpstr>ProximaCond</vt:lpstr>
      <vt:lpstr>Segoe UI</vt:lpstr>
      <vt:lpstr>Wingdings</vt:lpstr>
      <vt:lpstr>Clarity</vt:lpstr>
      <vt:lpstr>Deep Learning Models for Accelerating and Enhancing Turbulent Flow Analysis</vt:lpstr>
      <vt:lpstr>Outline</vt:lpstr>
      <vt:lpstr>Background &amp; Motivation </vt:lpstr>
      <vt:lpstr>Background &amp; Motivation </vt:lpstr>
      <vt:lpstr>Challenges &amp; Limitations of CFD </vt:lpstr>
      <vt:lpstr>Problem Statement</vt:lpstr>
      <vt:lpstr>Literature Review</vt:lpstr>
      <vt:lpstr>Literature Review</vt:lpstr>
      <vt:lpstr>Dataset Description</vt:lpstr>
      <vt:lpstr>Dataset Description</vt:lpstr>
      <vt:lpstr>Transforming Data to Images</vt:lpstr>
      <vt:lpstr>Problem Formulation &amp; Methodology</vt:lpstr>
      <vt:lpstr>Problem Formulation &amp; Methodology</vt:lpstr>
      <vt:lpstr>Problem Formulation &amp; Methodology</vt:lpstr>
      <vt:lpstr>Problem Formulation &amp; Methodology</vt:lpstr>
      <vt:lpstr>Preliminary Results</vt:lpstr>
      <vt:lpstr>Super Resolution of Fluid Patterns</vt:lpstr>
      <vt:lpstr>Use of an SRCNN-Style Network</vt:lpstr>
      <vt:lpstr>Conclusion &amp; Future Works</vt:lpstr>
      <vt:lpstr>Backup Slides</vt:lpstr>
      <vt:lpstr>Geometry</vt:lpstr>
      <vt:lpstr>Dataset Description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Abel</dc:creator>
  <cp:lastModifiedBy>Christopher Abel</cp:lastModifiedBy>
  <cp:revision>2</cp:revision>
  <dcterms:created xsi:type="dcterms:W3CDTF">2025-04-16T11:01:40Z</dcterms:created>
  <dcterms:modified xsi:type="dcterms:W3CDTF">2025-04-22T22:13:02Z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0x010100D6BA0B83460E9646A0EA90633FABB91D</vt:lpwstr>
  </property>
</Properties>
</file>